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257" r:id="rId3"/>
    <p:sldId id="264" r:id="rId4"/>
    <p:sldId id="269" r:id="rId5"/>
    <p:sldId id="267" r:id="rId6"/>
    <p:sldId id="279" r:id="rId7"/>
    <p:sldId id="268" r:id="rId8"/>
    <p:sldId id="266" r:id="rId9"/>
    <p:sldId id="271" r:id="rId10"/>
    <p:sldId id="270" r:id="rId11"/>
    <p:sldId id="273" r:id="rId12"/>
    <p:sldId id="274" r:id="rId13"/>
    <p:sldId id="276" r:id="rId14"/>
    <p:sldId id="282" r:id="rId15"/>
    <p:sldId id="281" r:id="rId16"/>
    <p:sldId id="278" r:id="rId17"/>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71" autoAdjust="0"/>
  </p:normalViewPr>
  <p:slideViewPr>
    <p:cSldViewPr>
      <p:cViewPr>
        <p:scale>
          <a:sx n="70" d="100"/>
          <a:sy n="70" d="100"/>
        </p:scale>
        <p:origin x="-1380"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39" d="100"/>
          <a:sy n="39" d="100"/>
        </p:scale>
        <p:origin x="-219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A2A488-1E9B-4885-8E9F-863623BC051F}" type="datetimeFigureOut">
              <a:rPr lang="sr-Latn-RS" smtClean="0"/>
              <a:pPr/>
              <a:t>5.5.2016</a:t>
            </a:fld>
            <a:endParaRPr lang="sr-Latn-R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B17CA-E90B-42D8-B3E9-EF05D17BF3B6}" type="slidenum">
              <a:rPr lang="sr-Latn-RS" smtClean="0"/>
              <a:pPr/>
              <a:t>‹#›</a:t>
            </a:fld>
            <a:endParaRPr lang="sr-Latn-RS" dirty="0"/>
          </a:p>
        </p:txBody>
      </p:sp>
    </p:spTree>
    <p:extLst>
      <p:ext uri="{BB962C8B-B14F-4D97-AF65-F5344CB8AC3E}">
        <p14:creationId xmlns:p14="http://schemas.microsoft.com/office/powerpoint/2010/main" val="87891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B17CA-E90B-42D8-B3E9-EF05D17BF3B6}" type="slidenum">
              <a:rPr lang="sr-Latn-RS" smtClean="0"/>
              <a:pPr/>
              <a:t>13</a:t>
            </a:fld>
            <a:endParaRPr lang="sr-Latn-RS" dirty="0"/>
          </a:p>
        </p:txBody>
      </p:sp>
    </p:spTree>
    <p:extLst>
      <p:ext uri="{BB962C8B-B14F-4D97-AF65-F5344CB8AC3E}">
        <p14:creationId xmlns:p14="http://schemas.microsoft.com/office/powerpoint/2010/main" val="300831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B17CA-E90B-42D8-B3E9-EF05D17BF3B6}" type="slidenum">
              <a:rPr lang="sr-Latn-RS" smtClean="0"/>
              <a:pPr/>
              <a:t>14</a:t>
            </a:fld>
            <a:endParaRPr lang="sr-Latn-RS" dirty="0"/>
          </a:p>
        </p:txBody>
      </p:sp>
    </p:spTree>
    <p:extLst>
      <p:ext uri="{BB962C8B-B14F-4D97-AF65-F5344CB8AC3E}">
        <p14:creationId xmlns:p14="http://schemas.microsoft.com/office/powerpoint/2010/main" val="3008313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D916D46-B075-4B58-8522-3C683BE3A8FA}" type="datetimeFigureOut">
              <a:rPr lang="sr-Latn-RS" smtClean="0"/>
              <a:pPr/>
              <a:t>5.5.2016</a:t>
            </a:fld>
            <a:endParaRPr lang="sr-Latn-RS" dirty="0"/>
          </a:p>
        </p:txBody>
      </p:sp>
      <p:sp>
        <p:nvSpPr>
          <p:cNvPr id="19" name="Footer Placeholder 18"/>
          <p:cNvSpPr>
            <a:spLocks noGrp="1"/>
          </p:cNvSpPr>
          <p:nvPr>
            <p:ph type="ftr" sz="quarter" idx="11"/>
          </p:nvPr>
        </p:nvSpPr>
        <p:spPr/>
        <p:txBody>
          <a:bodyPr/>
          <a:lstStyle/>
          <a:p>
            <a:endParaRPr lang="sr-Latn-RS" dirty="0"/>
          </a:p>
        </p:txBody>
      </p:sp>
      <p:sp>
        <p:nvSpPr>
          <p:cNvPr id="27" name="Slide Number Placeholder 26"/>
          <p:cNvSpPr>
            <a:spLocks noGrp="1"/>
          </p:cNvSpPr>
          <p:nvPr>
            <p:ph type="sldNum" sz="quarter" idx="12"/>
          </p:nvPr>
        </p:nvSpPr>
        <p:spPr/>
        <p:txBody>
          <a:bodyPr/>
          <a:lstStyle/>
          <a:p>
            <a:fld id="{44BFFAA8-C7AA-4117-AE4C-6F9F10A95D48}" type="slidenum">
              <a:rPr lang="sr-Latn-RS" smtClean="0"/>
              <a:pPr/>
              <a:t>‹#›</a:t>
            </a:fld>
            <a:endParaRPr lang="sr-Latn-R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916D46-B075-4B58-8522-3C683BE3A8FA}" type="datetimeFigureOut">
              <a:rPr lang="sr-Latn-RS" smtClean="0"/>
              <a:pPr/>
              <a:t>5.5.2016</a:t>
            </a:fld>
            <a:endParaRPr lang="sr-Latn-RS" dirty="0"/>
          </a:p>
        </p:txBody>
      </p:sp>
      <p:sp>
        <p:nvSpPr>
          <p:cNvPr id="5" name="Footer Placeholder 4"/>
          <p:cNvSpPr>
            <a:spLocks noGrp="1"/>
          </p:cNvSpPr>
          <p:nvPr>
            <p:ph type="ftr" sz="quarter" idx="11"/>
          </p:nvPr>
        </p:nvSpPr>
        <p:spPr/>
        <p:txBody>
          <a:bodyPr/>
          <a:lstStyle/>
          <a:p>
            <a:endParaRPr lang="sr-Latn-RS" dirty="0"/>
          </a:p>
        </p:txBody>
      </p:sp>
      <p:sp>
        <p:nvSpPr>
          <p:cNvPr id="6" name="Slide Number Placeholder 5"/>
          <p:cNvSpPr>
            <a:spLocks noGrp="1"/>
          </p:cNvSpPr>
          <p:nvPr>
            <p:ph type="sldNum" sz="quarter" idx="12"/>
          </p:nvPr>
        </p:nvSpPr>
        <p:spPr/>
        <p:txBody>
          <a:bodyPr/>
          <a:lstStyle/>
          <a:p>
            <a:fld id="{44BFFAA8-C7AA-4117-AE4C-6F9F10A95D48}" type="slidenum">
              <a:rPr lang="sr-Latn-RS" smtClean="0"/>
              <a:pPr/>
              <a:t>‹#›</a:t>
            </a:fld>
            <a:endParaRPr lang="sr-Latn-R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916D46-B075-4B58-8522-3C683BE3A8FA}" type="datetimeFigureOut">
              <a:rPr lang="sr-Latn-RS" smtClean="0"/>
              <a:pPr/>
              <a:t>5.5.2016</a:t>
            </a:fld>
            <a:endParaRPr lang="sr-Latn-RS" dirty="0"/>
          </a:p>
        </p:txBody>
      </p:sp>
      <p:sp>
        <p:nvSpPr>
          <p:cNvPr id="5" name="Footer Placeholder 4"/>
          <p:cNvSpPr>
            <a:spLocks noGrp="1"/>
          </p:cNvSpPr>
          <p:nvPr>
            <p:ph type="ftr" sz="quarter" idx="11"/>
          </p:nvPr>
        </p:nvSpPr>
        <p:spPr/>
        <p:txBody>
          <a:bodyPr/>
          <a:lstStyle/>
          <a:p>
            <a:endParaRPr lang="sr-Latn-RS" dirty="0"/>
          </a:p>
        </p:txBody>
      </p:sp>
      <p:sp>
        <p:nvSpPr>
          <p:cNvPr id="6" name="Slide Number Placeholder 5"/>
          <p:cNvSpPr>
            <a:spLocks noGrp="1"/>
          </p:cNvSpPr>
          <p:nvPr>
            <p:ph type="sldNum" sz="quarter" idx="12"/>
          </p:nvPr>
        </p:nvSpPr>
        <p:spPr/>
        <p:txBody>
          <a:bodyPr/>
          <a:lstStyle/>
          <a:p>
            <a:fld id="{44BFFAA8-C7AA-4117-AE4C-6F9F10A95D48}" type="slidenum">
              <a:rPr lang="sr-Latn-RS" smtClean="0"/>
              <a:pPr/>
              <a:t>‹#›</a:t>
            </a:fld>
            <a:endParaRPr lang="sr-Latn-R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916D46-B075-4B58-8522-3C683BE3A8FA}" type="datetimeFigureOut">
              <a:rPr lang="sr-Latn-RS" smtClean="0"/>
              <a:pPr/>
              <a:t>5.5.2016</a:t>
            </a:fld>
            <a:endParaRPr lang="sr-Latn-RS" dirty="0"/>
          </a:p>
        </p:txBody>
      </p:sp>
      <p:sp>
        <p:nvSpPr>
          <p:cNvPr id="5" name="Footer Placeholder 4"/>
          <p:cNvSpPr>
            <a:spLocks noGrp="1"/>
          </p:cNvSpPr>
          <p:nvPr>
            <p:ph type="ftr" sz="quarter" idx="11"/>
          </p:nvPr>
        </p:nvSpPr>
        <p:spPr/>
        <p:txBody>
          <a:bodyPr/>
          <a:lstStyle/>
          <a:p>
            <a:endParaRPr lang="sr-Latn-RS" dirty="0"/>
          </a:p>
        </p:txBody>
      </p:sp>
      <p:sp>
        <p:nvSpPr>
          <p:cNvPr id="6" name="Slide Number Placeholder 5"/>
          <p:cNvSpPr>
            <a:spLocks noGrp="1"/>
          </p:cNvSpPr>
          <p:nvPr>
            <p:ph type="sldNum" sz="quarter" idx="12"/>
          </p:nvPr>
        </p:nvSpPr>
        <p:spPr/>
        <p:txBody>
          <a:bodyPr/>
          <a:lstStyle/>
          <a:p>
            <a:fld id="{44BFFAA8-C7AA-4117-AE4C-6F9F10A95D48}" type="slidenum">
              <a:rPr lang="sr-Latn-RS" smtClean="0"/>
              <a:pPr/>
              <a:t>‹#›</a:t>
            </a:fld>
            <a:endParaRPr lang="sr-Latn-R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D916D46-B075-4B58-8522-3C683BE3A8FA}" type="datetimeFigureOut">
              <a:rPr lang="sr-Latn-RS" smtClean="0"/>
              <a:pPr/>
              <a:t>5.5.2016</a:t>
            </a:fld>
            <a:endParaRPr lang="sr-Latn-RS" dirty="0"/>
          </a:p>
        </p:txBody>
      </p:sp>
      <p:sp>
        <p:nvSpPr>
          <p:cNvPr id="5" name="Footer Placeholder 4"/>
          <p:cNvSpPr>
            <a:spLocks noGrp="1"/>
          </p:cNvSpPr>
          <p:nvPr>
            <p:ph type="ftr" sz="quarter" idx="11"/>
          </p:nvPr>
        </p:nvSpPr>
        <p:spPr/>
        <p:txBody>
          <a:bodyPr/>
          <a:lstStyle/>
          <a:p>
            <a:endParaRPr lang="sr-Latn-RS" dirty="0"/>
          </a:p>
        </p:txBody>
      </p:sp>
      <p:sp>
        <p:nvSpPr>
          <p:cNvPr id="6" name="Slide Number Placeholder 5"/>
          <p:cNvSpPr>
            <a:spLocks noGrp="1"/>
          </p:cNvSpPr>
          <p:nvPr>
            <p:ph type="sldNum" sz="quarter" idx="12"/>
          </p:nvPr>
        </p:nvSpPr>
        <p:spPr/>
        <p:txBody>
          <a:bodyPr/>
          <a:lstStyle/>
          <a:p>
            <a:fld id="{44BFFAA8-C7AA-4117-AE4C-6F9F10A95D48}" type="slidenum">
              <a:rPr lang="sr-Latn-RS" smtClean="0"/>
              <a:pPr/>
              <a:t>‹#›</a:t>
            </a:fld>
            <a:endParaRPr lang="sr-Latn-R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916D46-B075-4B58-8522-3C683BE3A8FA}" type="datetimeFigureOut">
              <a:rPr lang="sr-Latn-RS" smtClean="0"/>
              <a:pPr/>
              <a:t>5.5.2016</a:t>
            </a:fld>
            <a:endParaRPr lang="sr-Latn-RS" dirty="0"/>
          </a:p>
        </p:txBody>
      </p:sp>
      <p:sp>
        <p:nvSpPr>
          <p:cNvPr id="6" name="Footer Placeholder 5"/>
          <p:cNvSpPr>
            <a:spLocks noGrp="1"/>
          </p:cNvSpPr>
          <p:nvPr>
            <p:ph type="ftr" sz="quarter" idx="11"/>
          </p:nvPr>
        </p:nvSpPr>
        <p:spPr/>
        <p:txBody>
          <a:bodyPr/>
          <a:lstStyle/>
          <a:p>
            <a:endParaRPr lang="sr-Latn-RS" dirty="0"/>
          </a:p>
        </p:txBody>
      </p:sp>
      <p:sp>
        <p:nvSpPr>
          <p:cNvPr id="7" name="Slide Number Placeholder 6"/>
          <p:cNvSpPr>
            <a:spLocks noGrp="1"/>
          </p:cNvSpPr>
          <p:nvPr>
            <p:ph type="sldNum" sz="quarter" idx="12"/>
          </p:nvPr>
        </p:nvSpPr>
        <p:spPr/>
        <p:txBody>
          <a:bodyPr/>
          <a:lstStyle/>
          <a:p>
            <a:fld id="{44BFFAA8-C7AA-4117-AE4C-6F9F10A95D48}" type="slidenum">
              <a:rPr lang="sr-Latn-RS" smtClean="0"/>
              <a:pPr/>
              <a:t>‹#›</a:t>
            </a:fld>
            <a:endParaRPr lang="sr-Latn-R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D916D46-B075-4B58-8522-3C683BE3A8FA}" type="datetimeFigureOut">
              <a:rPr lang="sr-Latn-RS" smtClean="0"/>
              <a:pPr/>
              <a:t>5.5.2016</a:t>
            </a:fld>
            <a:endParaRPr lang="sr-Latn-RS" dirty="0"/>
          </a:p>
        </p:txBody>
      </p:sp>
      <p:sp>
        <p:nvSpPr>
          <p:cNvPr id="8" name="Footer Placeholder 7"/>
          <p:cNvSpPr>
            <a:spLocks noGrp="1"/>
          </p:cNvSpPr>
          <p:nvPr>
            <p:ph type="ftr" sz="quarter" idx="11"/>
          </p:nvPr>
        </p:nvSpPr>
        <p:spPr/>
        <p:txBody>
          <a:bodyPr/>
          <a:lstStyle/>
          <a:p>
            <a:endParaRPr lang="sr-Latn-RS" dirty="0"/>
          </a:p>
        </p:txBody>
      </p:sp>
      <p:sp>
        <p:nvSpPr>
          <p:cNvPr id="9" name="Slide Number Placeholder 8"/>
          <p:cNvSpPr>
            <a:spLocks noGrp="1"/>
          </p:cNvSpPr>
          <p:nvPr>
            <p:ph type="sldNum" sz="quarter" idx="12"/>
          </p:nvPr>
        </p:nvSpPr>
        <p:spPr/>
        <p:txBody>
          <a:bodyPr/>
          <a:lstStyle/>
          <a:p>
            <a:fld id="{44BFFAA8-C7AA-4117-AE4C-6F9F10A95D48}" type="slidenum">
              <a:rPr lang="sr-Latn-RS" smtClean="0"/>
              <a:pPr/>
              <a:t>‹#›</a:t>
            </a:fld>
            <a:endParaRPr lang="sr-Latn-R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916D46-B075-4B58-8522-3C683BE3A8FA}" type="datetimeFigureOut">
              <a:rPr lang="sr-Latn-RS" smtClean="0"/>
              <a:pPr/>
              <a:t>5.5.2016</a:t>
            </a:fld>
            <a:endParaRPr lang="sr-Latn-RS" dirty="0"/>
          </a:p>
        </p:txBody>
      </p:sp>
      <p:sp>
        <p:nvSpPr>
          <p:cNvPr id="4" name="Footer Placeholder 3"/>
          <p:cNvSpPr>
            <a:spLocks noGrp="1"/>
          </p:cNvSpPr>
          <p:nvPr>
            <p:ph type="ftr" sz="quarter" idx="11"/>
          </p:nvPr>
        </p:nvSpPr>
        <p:spPr/>
        <p:txBody>
          <a:bodyPr/>
          <a:lstStyle/>
          <a:p>
            <a:endParaRPr lang="sr-Latn-RS" dirty="0"/>
          </a:p>
        </p:txBody>
      </p:sp>
      <p:sp>
        <p:nvSpPr>
          <p:cNvPr id="5" name="Slide Number Placeholder 4"/>
          <p:cNvSpPr>
            <a:spLocks noGrp="1"/>
          </p:cNvSpPr>
          <p:nvPr>
            <p:ph type="sldNum" sz="quarter" idx="12"/>
          </p:nvPr>
        </p:nvSpPr>
        <p:spPr/>
        <p:txBody>
          <a:bodyPr/>
          <a:lstStyle/>
          <a:p>
            <a:fld id="{44BFFAA8-C7AA-4117-AE4C-6F9F10A95D48}" type="slidenum">
              <a:rPr lang="sr-Latn-RS" smtClean="0"/>
              <a:pPr/>
              <a:t>‹#›</a:t>
            </a:fld>
            <a:endParaRPr lang="sr-Latn-R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16D46-B075-4B58-8522-3C683BE3A8FA}" type="datetimeFigureOut">
              <a:rPr lang="sr-Latn-RS" smtClean="0"/>
              <a:pPr/>
              <a:t>5.5.2016</a:t>
            </a:fld>
            <a:endParaRPr lang="sr-Latn-RS" dirty="0"/>
          </a:p>
        </p:txBody>
      </p:sp>
      <p:sp>
        <p:nvSpPr>
          <p:cNvPr id="3" name="Footer Placeholder 2"/>
          <p:cNvSpPr>
            <a:spLocks noGrp="1"/>
          </p:cNvSpPr>
          <p:nvPr>
            <p:ph type="ftr" sz="quarter" idx="11"/>
          </p:nvPr>
        </p:nvSpPr>
        <p:spPr/>
        <p:txBody>
          <a:bodyPr/>
          <a:lstStyle/>
          <a:p>
            <a:endParaRPr lang="sr-Latn-RS" dirty="0"/>
          </a:p>
        </p:txBody>
      </p:sp>
      <p:sp>
        <p:nvSpPr>
          <p:cNvPr id="4" name="Slide Number Placeholder 3"/>
          <p:cNvSpPr>
            <a:spLocks noGrp="1"/>
          </p:cNvSpPr>
          <p:nvPr>
            <p:ph type="sldNum" sz="quarter" idx="12"/>
          </p:nvPr>
        </p:nvSpPr>
        <p:spPr/>
        <p:txBody>
          <a:bodyPr/>
          <a:lstStyle/>
          <a:p>
            <a:fld id="{44BFFAA8-C7AA-4117-AE4C-6F9F10A95D48}" type="slidenum">
              <a:rPr lang="sr-Latn-RS" smtClean="0"/>
              <a:pPr/>
              <a:t>‹#›</a:t>
            </a:fld>
            <a:endParaRPr lang="sr-Latn-R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916D46-B075-4B58-8522-3C683BE3A8FA}" type="datetimeFigureOut">
              <a:rPr lang="sr-Latn-RS" smtClean="0"/>
              <a:pPr/>
              <a:t>5.5.2016</a:t>
            </a:fld>
            <a:endParaRPr lang="sr-Latn-RS" dirty="0"/>
          </a:p>
        </p:txBody>
      </p:sp>
      <p:sp>
        <p:nvSpPr>
          <p:cNvPr id="6" name="Footer Placeholder 5"/>
          <p:cNvSpPr>
            <a:spLocks noGrp="1"/>
          </p:cNvSpPr>
          <p:nvPr>
            <p:ph type="ftr" sz="quarter" idx="11"/>
          </p:nvPr>
        </p:nvSpPr>
        <p:spPr/>
        <p:txBody>
          <a:bodyPr/>
          <a:lstStyle/>
          <a:p>
            <a:endParaRPr lang="sr-Latn-RS" dirty="0"/>
          </a:p>
        </p:txBody>
      </p:sp>
      <p:sp>
        <p:nvSpPr>
          <p:cNvPr id="7" name="Slide Number Placeholder 6"/>
          <p:cNvSpPr>
            <a:spLocks noGrp="1"/>
          </p:cNvSpPr>
          <p:nvPr>
            <p:ph type="sldNum" sz="quarter" idx="12"/>
          </p:nvPr>
        </p:nvSpPr>
        <p:spPr/>
        <p:txBody>
          <a:bodyPr/>
          <a:lstStyle/>
          <a:p>
            <a:fld id="{44BFFAA8-C7AA-4117-AE4C-6F9F10A95D48}" type="slidenum">
              <a:rPr lang="sr-Latn-RS" smtClean="0"/>
              <a:pPr/>
              <a:t>‹#›</a:t>
            </a:fld>
            <a:endParaRPr lang="sr-Latn-R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D916D46-B075-4B58-8522-3C683BE3A8FA}" type="datetimeFigureOut">
              <a:rPr lang="sr-Latn-RS" smtClean="0"/>
              <a:pPr/>
              <a:t>5.5.2016</a:t>
            </a:fld>
            <a:endParaRPr lang="sr-Latn-RS" dirty="0"/>
          </a:p>
        </p:txBody>
      </p:sp>
      <p:sp>
        <p:nvSpPr>
          <p:cNvPr id="6" name="Footer Placeholder 5"/>
          <p:cNvSpPr>
            <a:spLocks noGrp="1"/>
          </p:cNvSpPr>
          <p:nvPr>
            <p:ph type="ftr" sz="quarter" idx="11"/>
          </p:nvPr>
        </p:nvSpPr>
        <p:spPr/>
        <p:txBody>
          <a:bodyPr/>
          <a:lstStyle/>
          <a:p>
            <a:endParaRPr lang="sr-Latn-RS" dirty="0"/>
          </a:p>
        </p:txBody>
      </p:sp>
      <p:sp>
        <p:nvSpPr>
          <p:cNvPr id="7" name="Slide Number Placeholder 6"/>
          <p:cNvSpPr>
            <a:spLocks noGrp="1"/>
          </p:cNvSpPr>
          <p:nvPr>
            <p:ph type="sldNum" sz="quarter" idx="12"/>
          </p:nvPr>
        </p:nvSpPr>
        <p:spPr>
          <a:xfrm>
            <a:off x="8077200" y="6356350"/>
            <a:ext cx="609600" cy="365125"/>
          </a:xfrm>
        </p:spPr>
        <p:txBody>
          <a:bodyPr/>
          <a:lstStyle/>
          <a:p>
            <a:fld id="{44BFFAA8-C7AA-4117-AE4C-6F9F10A95D48}" type="slidenum">
              <a:rPr lang="sr-Latn-RS" smtClean="0"/>
              <a:pPr/>
              <a:t>‹#›</a:t>
            </a:fld>
            <a:endParaRPr lang="sr-Latn-R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D916D46-B075-4B58-8522-3C683BE3A8FA}" type="datetimeFigureOut">
              <a:rPr lang="sr-Latn-RS" smtClean="0"/>
              <a:pPr/>
              <a:t>5.5.2016</a:t>
            </a:fld>
            <a:endParaRPr lang="sr-Latn-R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r-Latn-R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BFFAA8-C7AA-4117-AE4C-6F9F10A95D48}" type="slidenum">
              <a:rPr lang="sr-Latn-RS" smtClean="0"/>
              <a:pPr/>
              <a:t>‹#›</a:t>
            </a:fld>
            <a:endParaRPr lang="sr-Latn-R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office@poverenik.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2919"/>
            <a:ext cx="7772400" cy="1714511"/>
          </a:xfrm>
        </p:spPr>
        <p:txBody>
          <a:bodyPr>
            <a:normAutofit/>
          </a:bodyPr>
          <a:lstStyle/>
          <a:p>
            <a:pPr algn="ctr"/>
            <a:r>
              <a:rPr lang="en-US" sz="3600" dirty="0" smtClean="0">
                <a:solidFill>
                  <a:srgbClr val="FF0000"/>
                </a:solidFill>
              </a:rPr>
              <a:t>Employer</a:t>
            </a:r>
            <a:r>
              <a:rPr lang="sr-Latn-CS" sz="3600" dirty="0" smtClean="0">
                <a:solidFill>
                  <a:srgbClr val="FF0000"/>
                </a:solidFill>
              </a:rPr>
              <a:t> as data </a:t>
            </a:r>
            <a:r>
              <a:rPr lang="sr-Latn-CS" sz="3600" dirty="0" err="1" smtClean="0">
                <a:solidFill>
                  <a:srgbClr val="FF0000"/>
                </a:solidFill>
              </a:rPr>
              <a:t>controler</a:t>
            </a:r>
            <a:endParaRPr lang="en-US" sz="3600" b="1" dirty="0">
              <a:solidFill>
                <a:srgbClr val="FF0000"/>
              </a:solidFill>
            </a:endParaRPr>
          </a:p>
        </p:txBody>
      </p:sp>
      <p:sp>
        <p:nvSpPr>
          <p:cNvPr id="3" name="Subtitle 2"/>
          <p:cNvSpPr>
            <a:spLocks noGrp="1"/>
          </p:cNvSpPr>
          <p:nvPr>
            <p:ph type="subTitle" idx="1"/>
          </p:nvPr>
        </p:nvSpPr>
        <p:spPr>
          <a:xfrm>
            <a:off x="1371600" y="2492896"/>
            <a:ext cx="6400800" cy="3672408"/>
          </a:xfrm>
        </p:spPr>
        <p:txBody>
          <a:bodyPr>
            <a:normAutofit lnSpcReduction="10000"/>
          </a:bodyPr>
          <a:lstStyle/>
          <a:p>
            <a:endParaRPr lang="sr-Cyrl-CS" sz="2400" dirty="0" smtClean="0">
              <a:solidFill>
                <a:schemeClr val="tx2"/>
              </a:solidFill>
            </a:endParaRPr>
          </a:p>
          <a:p>
            <a:endParaRPr lang="sr-Cyrl-CS" sz="2400" dirty="0" smtClean="0">
              <a:solidFill>
                <a:schemeClr val="tx2"/>
              </a:solidFill>
            </a:endParaRPr>
          </a:p>
          <a:p>
            <a:endParaRPr lang="sr-Cyrl-CS" sz="2400" b="1" dirty="0" smtClean="0">
              <a:solidFill>
                <a:schemeClr val="tx2"/>
              </a:solidFill>
            </a:endParaRPr>
          </a:p>
          <a:p>
            <a:endParaRPr lang="sr-Latn-RS" sz="2400" b="1" dirty="0" smtClean="0">
              <a:solidFill>
                <a:schemeClr val="tx2"/>
              </a:solidFill>
            </a:endParaRPr>
          </a:p>
          <a:p>
            <a:endParaRPr lang="sr-Latn-RS" sz="2400" b="1" dirty="0">
              <a:solidFill>
                <a:schemeClr val="tx2"/>
              </a:solidFill>
            </a:endParaRPr>
          </a:p>
          <a:p>
            <a:pPr algn="ctr"/>
            <a:r>
              <a:rPr lang="en-US" sz="2400" b="1" dirty="0" smtClean="0">
                <a:solidFill>
                  <a:schemeClr val="tx2"/>
                </a:solidFill>
              </a:rPr>
              <a:t>Commissioner for Information of Public Importance and Personal Data Protection of Republic of Serbia</a:t>
            </a:r>
            <a:endParaRPr lang="sr-Cyrl-CS" sz="2400" b="1" dirty="0" smtClean="0">
              <a:solidFill>
                <a:schemeClr val="tx2"/>
              </a:solidFill>
            </a:endParaRPr>
          </a:p>
          <a:p>
            <a:pPr algn="ctr"/>
            <a:r>
              <a:rPr lang="en-US" sz="2400" b="1" dirty="0" smtClean="0">
                <a:solidFill>
                  <a:schemeClr val="tx2"/>
                </a:solidFill>
              </a:rPr>
              <a:t>Sarajevo 11.-12.05.2016. </a:t>
            </a:r>
            <a:endParaRPr lang="sr-Cyrl-CS" sz="2400" b="1" dirty="0" smtClean="0">
              <a:solidFill>
                <a:schemeClr val="tx2"/>
              </a:solidFill>
            </a:endParaRPr>
          </a:p>
          <a:p>
            <a:endParaRPr lang="sr-Cyrl-CS" sz="2400" b="1" dirty="0">
              <a:solidFill>
                <a:schemeClr val="tx2"/>
              </a:solidFill>
            </a:endParaRPr>
          </a:p>
          <a:p>
            <a:endParaRPr lang="sr-Latn-RS" sz="2400" b="1" dirty="0">
              <a:solidFill>
                <a:schemeClr val="tx2"/>
              </a:solidFill>
            </a:endParaRPr>
          </a:p>
        </p:txBody>
      </p:sp>
      <p:pic>
        <p:nvPicPr>
          <p:cNvPr id="4" name="Picture 2" descr="C:\Users\marko.dragumilo\Pictures\Poverenik gr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017" y="2708921"/>
            <a:ext cx="1368152" cy="172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797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02" y="980728"/>
            <a:ext cx="8229600" cy="372580"/>
          </a:xfrm>
        </p:spPr>
        <p:txBody>
          <a:bodyPr>
            <a:normAutofit fontScale="90000"/>
          </a:bodyPr>
          <a:lstStyle/>
          <a:p>
            <a:pPr algn="ct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a:solidFill>
                  <a:srgbClr val="FF0000"/>
                </a:solidFill>
              </a:rPr>
              <a:t>EXAMPLE </a:t>
            </a:r>
            <a:r>
              <a:rPr lang="sr-Latn-CS" sz="2000" b="1" dirty="0" smtClean="0">
                <a:solidFill>
                  <a:srgbClr val="FF0000"/>
                </a:solidFill>
              </a:rPr>
              <a:t>2</a:t>
            </a:r>
            <a:r>
              <a:rPr lang="en-US" sz="2000" b="1" dirty="0" smtClean="0">
                <a:solidFill>
                  <a:srgbClr val="FF0000"/>
                </a:solidFill>
              </a:rPr>
              <a:t>. </a:t>
            </a:r>
            <a:r>
              <a:rPr lang="en-US" sz="2000" b="1" dirty="0">
                <a:solidFill>
                  <a:srgbClr val="FF0000"/>
                </a:solidFill>
              </a:rPr>
              <a:t>– </a:t>
            </a:r>
            <a:r>
              <a:rPr lang="sr-Latn-CS" sz="2000" b="1" dirty="0" smtClean="0">
                <a:solidFill>
                  <a:srgbClr val="FF0000"/>
                </a:solidFill>
              </a:rPr>
              <a:t>BIOMETRICS AT THE WORKPLACE</a:t>
            </a:r>
            <a:endParaRPr lang="sr-Latn-RS" sz="2200" b="1" dirty="0">
              <a:solidFill>
                <a:srgbClr val="FF0000"/>
              </a:solidFill>
            </a:endParaRPr>
          </a:p>
        </p:txBody>
      </p:sp>
      <p:sp>
        <p:nvSpPr>
          <p:cNvPr id="3" name="Content Placeholder 2"/>
          <p:cNvSpPr>
            <a:spLocks noGrp="1"/>
          </p:cNvSpPr>
          <p:nvPr>
            <p:ph idx="1"/>
          </p:nvPr>
        </p:nvSpPr>
        <p:spPr>
          <a:xfrm>
            <a:off x="457001" y="1461995"/>
            <a:ext cx="8229600" cy="5214974"/>
          </a:xfrm>
        </p:spPr>
        <p:txBody>
          <a:bodyPr>
            <a:noAutofit/>
          </a:bodyPr>
          <a:lstStyle/>
          <a:p>
            <a:pPr marL="0" indent="0" algn="just">
              <a:spcBef>
                <a:spcPts val="0"/>
              </a:spcBef>
              <a:buNone/>
            </a:pPr>
            <a:r>
              <a:rPr lang="en-US" sz="1800" dirty="0" smtClean="0">
                <a:solidFill>
                  <a:schemeClr val="bg2">
                    <a:lumMod val="25000"/>
                  </a:schemeClr>
                </a:solidFill>
              </a:rPr>
              <a:t>Commissioner </a:t>
            </a:r>
            <a:r>
              <a:rPr lang="en-US" sz="1800" dirty="0" smtClean="0">
                <a:solidFill>
                  <a:schemeClr val="tx2"/>
                </a:solidFill>
              </a:rPr>
              <a:t>received an anonymous complaint that an employer is misusing fingerprints of its employees in order to track their movement. </a:t>
            </a:r>
          </a:p>
          <a:p>
            <a:pPr marL="0" indent="0" algn="just">
              <a:spcBef>
                <a:spcPts val="0"/>
              </a:spcBef>
              <a:buNone/>
            </a:pPr>
            <a:endParaRPr lang="en-US" sz="1800" dirty="0" smtClean="0">
              <a:solidFill>
                <a:schemeClr val="tx2"/>
              </a:solidFill>
            </a:endParaRPr>
          </a:p>
          <a:p>
            <a:pPr marL="0" indent="0" algn="just">
              <a:spcBef>
                <a:spcPts val="0"/>
              </a:spcBef>
              <a:buNone/>
            </a:pPr>
            <a:r>
              <a:rPr lang="en-US" sz="1800" dirty="0" smtClean="0">
                <a:solidFill>
                  <a:schemeClr val="bg2">
                    <a:lumMod val="25000"/>
                  </a:schemeClr>
                </a:solidFill>
              </a:rPr>
              <a:t>Commissioner </a:t>
            </a:r>
            <a:r>
              <a:rPr lang="en-US" sz="1800" dirty="0" smtClean="0">
                <a:solidFill>
                  <a:schemeClr val="tx2"/>
                </a:solidFill>
              </a:rPr>
              <a:t>conducted a supervision and found out that an employer decided to implement a biometric system for the purpose of evidencing the employee presence at the workplace (coming in at work and leaving work). Implemented system consisted of id cards with </a:t>
            </a:r>
            <a:r>
              <a:rPr lang="en-US" sz="1800" dirty="0" err="1" smtClean="0">
                <a:solidFill>
                  <a:schemeClr val="tx2"/>
                </a:solidFill>
              </a:rPr>
              <a:t>crypted</a:t>
            </a:r>
            <a:r>
              <a:rPr lang="en-US" sz="1800" dirty="0" smtClean="0">
                <a:solidFill>
                  <a:schemeClr val="tx2"/>
                </a:solidFill>
              </a:rPr>
              <a:t> fingerprints being directly stored on them, without keeping any data with the employer. Employee was obliged to lean the card and the finger on the scanner when entering the building, that as an activity being stored in the employers database. The system was not compulsory. </a:t>
            </a:r>
          </a:p>
          <a:p>
            <a:pPr marL="0" indent="0" algn="just">
              <a:spcBef>
                <a:spcPts val="0"/>
              </a:spcBef>
              <a:buNone/>
            </a:pPr>
            <a:endParaRPr lang="en-US" sz="1800" dirty="0" smtClean="0">
              <a:solidFill>
                <a:schemeClr val="tx2"/>
              </a:solidFill>
            </a:endParaRPr>
          </a:p>
          <a:p>
            <a:pPr marL="0" indent="0" algn="just">
              <a:spcBef>
                <a:spcPts val="0"/>
              </a:spcBef>
              <a:buNone/>
            </a:pPr>
            <a:r>
              <a:rPr lang="en-US" sz="1800" dirty="0" smtClean="0">
                <a:solidFill>
                  <a:schemeClr val="bg2">
                    <a:lumMod val="25000"/>
                  </a:schemeClr>
                </a:solidFill>
              </a:rPr>
              <a:t>Commissioner </a:t>
            </a:r>
            <a:r>
              <a:rPr lang="en-US" sz="1800" dirty="0" smtClean="0">
                <a:solidFill>
                  <a:schemeClr val="tx2"/>
                </a:solidFill>
              </a:rPr>
              <a:t>concluded that data processing</a:t>
            </a:r>
          </a:p>
          <a:p>
            <a:pPr marL="0" indent="0" algn="just">
              <a:spcBef>
                <a:spcPts val="0"/>
              </a:spcBef>
              <a:buNone/>
            </a:pPr>
            <a:r>
              <a:rPr lang="en-US" sz="1800" dirty="0" smtClean="0">
                <a:solidFill>
                  <a:schemeClr val="tx2"/>
                </a:solidFill>
              </a:rPr>
              <a:t>was legal, because there was sufficient legal </a:t>
            </a:r>
          </a:p>
          <a:p>
            <a:pPr marL="0" indent="0" algn="just">
              <a:spcBef>
                <a:spcPts val="0"/>
              </a:spcBef>
              <a:buNone/>
            </a:pPr>
            <a:r>
              <a:rPr lang="en-US" sz="1800" dirty="0" smtClean="0">
                <a:solidFill>
                  <a:schemeClr val="tx2"/>
                </a:solidFill>
              </a:rPr>
              <a:t>ground for data processing, employees were</a:t>
            </a:r>
          </a:p>
          <a:p>
            <a:pPr marL="0" indent="0" algn="just">
              <a:spcBef>
                <a:spcPts val="0"/>
              </a:spcBef>
              <a:buNone/>
            </a:pPr>
            <a:r>
              <a:rPr lang="en-US" sz="1800" dirty="0" smtClean="0">
                <a:solidFill>
                  <a:schemeClr val="tx2"/>
                </a:solidFill>
              </a:rPr>
              <a:t>adequately informed and had a right to opt out. </a:t>
            </a:r>
            <a:endParaRPr lang="en-US" sz="1800" dirty="0">
              <a:solidFill>
                <a:schemeClr val="tx2"/>
              </a:solidFill>
            </a:endParaRPr>
          </a:p>
        </p:txBody>
      </p:sp>
      <p:pic>
        <p:nvPicPr>
          <p:cNvPr id="6146" name="Picture 2" descr="C:\Users\bojan.marsicanin\Desktop\Sarajevo konferencija\635319717574337179_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509120"/>
            <a:ext cx="2890465" cy="216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41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372580"/>
          </a:xfrm>
        </p:spPr>
        <p:txBody>
          <a:bodyPr>
            <a:normAutofit fontScale="90000"/>
          </a:bodyPr>
          <a:lstStyle/>
          <a:p>
            <a:pPr algn="ct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EXAMPLE 3. – KEYSTROKE TRACING/SCREENSHOT MAKER PROGRAM</a:t>
            </a:r>
            <a:endParaRPr lang="sr-Latn-RS" sz="2200" b="1" dirty="0">
              <a:solidFill>
                <a:srgbClr val="FF0000"/>
              </a:solidFill>
            </a:endParaRPr>
          </a:p>
        </p:txBody>
      </p:sp>
      <p:sp>
        <p:nvSpPr>
          <p:cNvPr id="3" name="Content Placeholder 2"/>
          <p:cNvSpPr>
            <a:spLocks noGrp="1"/>
          </p:cNvSpPr>
          <p:nvPr>
            <p:ph idx="1"/>
          </p:nvPr>
        </p:nvSpPr>
        <p:spPr>
          <a:xfrm>
            <a:off x="395536" y="1700808"/>
            <a:ext cx="8229600" cy="4176464"/>
          </a:xfrm>
        </p:spPr>
        <p:txBody>
          <a:bodyPr>
            <a:normAutofit/>
          </a:bodyPr>
          <a:lstStyle/>
          <a:p>
            <a:pPr marL="0" indent="0" algn="just">
              <a:spcBef>
                <a:spcPts val="0"/>
              </a:spcBef>
              <a:buNone/>
            </a:pPr>
            <a:r>
              <a:rPr lang="en-US" sz="1800" dirty="0" smtClean="0">
                <a:solidFill>
                  <a:schemeClr val="bg2">
                    <a:lumMod val="25000"/>
                  </a:schemeClr>
                </a:solidFill>
              </a:rPr>
              <a:t>Commissioner received a complaint from a union of a state utility company, that the director installed a program on all of the computers of the employees that tracks their activity.</a:t>
            </a:r>
          </a:p>
          <a:p>
            <a:pPr marL="0" indent="0" algn="just">
              <a:spcBef>
                <a:spcPts val="0"/>
              </a:spcBef>
              <a:buNone/>
            </a:pPr>
            <a:endParaRPr lang="en-US" sz="1800" dirty="0" smtClean="0">
              <a:solidFill>
                <a:schemeClr val="bg2">
                  <a:lumMod val="25000"/>
                </a:schemeClr>
              </a:solidFill>
            </a:endParaRPr>
          </a:p>
          <a:p>
            <a:pPr marL="0" indent="0" algn="just">
              <a:spcBef>
                <a:spcPts val="0"/>
              </a:spcBef>
              <a:buNone/>
            </a:pPr>
            <a:r>
              <a:rPr lang="en-US" sz="1800" dirty="0" smtClean="0">
                <a:solidFill>
                  <a:schemeClr val="bg2">
                    <a:lumMod val="25000"/>
                  </a:schemeClr>
                </a:solidFill>
              </a:rPr>
              <a:t>Commissioner conducted an investigation and found out that director ordered technical staff to install a program on all of the computers of </a:t>
            </a:r>
            <a:r>
              <a:rPr lang="en-US" sz="1800" dirty="0" smtClean="0">
                <a:solidFill>
                  <a:schemeClr val="bg2">
                    <a:lumMod val="25000"/>
                  </a:schemeClr>
                </a:solidFill>
              </a:rPr>
              <a:t>employees</a:t>
            </a:r>
            <a:r>
              <a:rPr lang="en-US" sz="1800" dirty="0" smtClean="0">
                <a:solidFill>
                  <a:schemeClr val="bg2">
                    <a:lumMod val="25000"/>
                  </a:schemeClr>
                </a:solidFill>
              </a:rPr>
              <a:t>, which traced keystrokes, made screenshots, logged activity …etc. The system was being implemented in order to prevent misuse</a:t>
            </a:r>
            <a:r>
              <a:rPr lang="sr-Latn-CS" sz="1800" dirty="0" smtClean="0">
                <a:solidFill>
                  <a:schemeClr val="bg2">
                    <a:lumMod val="25000"/>
                  </a:schemeClr>
                </a:solidFill>
              </a:rPr>
              <a:t> </a:t>
            </a:r>
            <a:r>
              <a:rPr lang="en-US" sz="1800" dirty="0" smtClean="0">
                <a:solidFill>
                  <a:schemeClr val="bg2">
                    <a:lumMod val="25000"/>
                  </a:schemeClr>
                </a:solidFill>
              </a:rPr>
              <a:t>of </a:t>
            </a:r>
            <a:r>
              <a:rPr lang="en-US" sz="1800" dirty="0" smtClean="0">
                <a:solidFill>
                  <a:schemeClr val="bg2">
                    <a:lumMod val="25000"/>
                  </a:schemeClr>
                </a:solidFill>
              </a:rPr>
              <a:t>resources </a:t>
            </a:r>
          </a:p>
          <a:p>
            <a:pPr marL="0" indent="0" algn="just">
              <a:spcBef>
                <a:spcPts val="0"/>
              </a:spcBef>
              <a:buNone/>
            </a:pPr>
            <a:r>
              <a:rPr lang="en-US" sz="1800" dirty="0" smtClean="0">
                <a:solidFill>
                  <a:schemeClr val="bg2">
                    <a:lumMod val="25000"/>
                  </a:schemeClr>
                </a:solidFill>
              </a:rPr>
              <a:t>and </a:t>
            </a:r>
            <a:r>
              <a:rPr lang="en-US" sz="1800" dirty="0" smtClean="0">
                <a:solidFill>
                  <a:schemeClr val="bg2">
                    <a:lumMod val="25000"/>
                  </a:schemeClr>
                </a:solidFill>
              </a:rPr>
              <a:t>to tighten the discipline. Employees were </a:t>
            </a:r>
            <a:r>
              <a:rPr lang="en-US" sz="1800" dirty="0" smtClean="0">
                <a:solidFill>
                  <a:schemeClr val="bg2">
                    <a:lumMod val="25000"/>
                  </a:schemeClr>
                </a:solidFill>
              </a:rPr>
              <a:t>verbally </a:t>
            </a:r>
          </a:p>
          <a:p>
            <a:pPr marL="0" indent="0" algn="just">
              <a:spcBef>
                <a:spcPts val="0"/>
              </a:spcBef>
              <a:buNone/>
            </a:pPr>
            <a:r>
              <a:rPr lang="en-US" sz="1800" dirty="0" smtClean="0">
                <a:solidFill>
                  <a:schemeClr val="bg2">
                    <a:lumMod val="25000"/>
                  </a:schemeClr>
                </a:solidFill>
              </a:rPr>
              <a:t>informed </a:t>
            </a:r>
            <a:r>
              <a:rPr lang="en-US" sz="1800" dirty="0" smtClean="0">
                <a:solidFill>
                  <a:schemeClr val="bg2">
                    <a:lumMod val="25000"/>
                  </a:schemeClr>
                </a:solidFill>
              </a:rPr>
              <a:t>that “everything will be tracked”.</a:t>
            </a:r>
          </a:p>
          <a:p>
            <a:pPr marL="0" indent="0" algn="just">
              <a:spcBef>
                <a:spcPts val="0"/>
              </a:spcBef>
              <a:buNone/>
            </a:pPr>
            <a:endParaRPr lang="en-US" sz="1800" dirty="0" smtClean="0">
              <a:solidFill>
                <a:schemeClr val="bg2">
                  <a:lumMod val="25000"/>
                </a:schemeClr>
              </a:solidFill>
            </a:endParaRPr>
          </a:p>
          <a:p>
            <a:pPr marL="0" indent="0" algn="just">
              <a:spcBef>
                <a:spcPts val="0"/>
              </a:spcBef>
              <a:buNone/>
            </a:pPr>
            <a:r>
              <a:rPr lang="en-US" sz="1800" dirty="0" smtClean="0">
                <a:solidFill>
                  <a:schemeClr val="bg2">
                    <a:lumMod val="25000"/>
                  </a:schemeClr>
                </a:solidFill>
              </a:rPr>
              <a:t>Commissioner concluded that the data processing </a:t>
            </a:r>
            <a:r>
              <a:rPr lang="en-US" sz="1800" dirty="0" smtClean="0">
                <a:solidFill>
                  <a:schemeClr val="bg2">
                    <a:lumMod val="25000"/>
                  </a:schemeClr>
                </a:solidFill>
              </a:rPr>
              <a:t>was </a:t>
            </a:r>
          </a:p>
          <a:p>
            <a:pPr marL="0" indent="0" algn="just">
              <a:spcBef>
                <a:spcPts val="0"/>
              </a:spcBef>
              <a:buNone/>
            </a:pPr>
            <a:r>
              <a:rPr lang="en-US" sz="1800" dirty="0" smtClean="0">
                <a:solidFill>
                  <a:schemeClr val="bg2">
                    <a:lumMod val="25000"/>
                  </a:schemeClr>
                </a:solidFill>
              </a:rPr>
              <a:t>extensive </a:t>
            </a:r>
            <a:r>
              <a:rPr lang="en-US" sz="1800" dirty="0" smtClean="0">
                <a:solidFill>
                  <a:schemeClr val="bg2">
                    <a:lumMod val="25000"/>
                  </a:schemeClr>
                </a:solidFill>
              </a:rPr>
              <a:t>for </a:t>
            </a:r>
            <a:r>
              <a:rPr lang="en-US" sz="1800" dirty="0" smtClean="0">
                <a:solidFill>
                  <a:schemeClr val="bg2">
                    <a:lumMod val="25000"/>
                  </a:schemeClr>
                </a:solidFill>
              </a:rPr>
              <a:t>the defined </a:t>
            </a:r>
            <a:r>
              <a:rPr lang="en-US" sz="1800" dirty="0" smtClean="0">
                <a:solidFill>
                  <a:schemeClr val="bg2">
                    <a:lumMod val="25000"/>
                  </a:schemeClr>
                </a:solidFill>
              </a:rPr>
              <a:t>purpose. </a:t>
            </a:r>
            <a:endParaRPr lang="en-US" sz="1800" dirty="0">
              <a:solidFill>
                <a:schemeClr val="bg2">
                  <a:lumMod val="25000"/>
                </a:schemeClr>
              </a:solidFill>
            </a:endParaRPr>
          </a:p>
        </p:txBody>
      </p:sp>
      <p:pic>
        <p:nvPicPr>
          <p:cNvPr id="1026" name="Picture 2" descr="C:\Users\bojan.marsicanin\Desktop\Sarajevo konferencija\Moja prezentacija\Keystroke-Logg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645024"/>
            <a:ext cx="2305560" cy="312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289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84784"/>
            <a:ext cx="8229600" cy="372580"/>
          </a:xfrm>
        </p:spPr>
        <p:txBody>
          <a:bodyPr>
            <a:normAutofit fontScale="90000"/>
          </a:bodyPr>
          <a:lstStyle/>
          <a:p>
            <a:pPr algn="ct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EXAMPLE 4. – INTERIOR MINISTERY, MASSIVE DATA PROCESING FOR PURPOUSE OF </a:t>
            </a:r>
            <a:r>
              <a:rPr lang="sr-Latn-CS" sz="2000" b="1" dirty="0" smtClean="0">
                <a:solidFill>
                  <a:srgbClr val="FF0000"/>
                </a:solidFill>
              </a:rPr>
              <a:t>„</a:t>
            </a:r>
            <a:r>
              <a:rPr lang="en-US" sz="2000" b="1" dirty="0" smtClean="0">
                <a:solidFill>
                  <a:srgbClr val="FF0000"/>
                </a:solidFill>
              </a:rPr>
              <a:t>RATIONALISATION</a:t>
            </a:r>
            <a:r>
              <a:rPr lang="sr-Latn-CS" sz="2000" b="1" dirty="0" smtClean="0">
                <a:solidFill>
                  <a:srgbClr val="FF0000"/>
                </a:solidFill>
              </a:rPr>
              <a:t>„</a:t>
            </a:r>
            <a:endParaRPr lang="sr-Latn-RS" sz="2200" b="1" dirty="0">
              <a:solidFill>
                <a:srgbClr val="FF0000"/>
              </a:solidFill>
            </a:endParaRPr>
          </a:p>
        </p:txBody>
      </p:sp>
      <p:sp>
        <p:nvSpPr>
          <p:cNvPr id="3" name="Content Placeholder 2"/>
          <p:cNvSpPr>
            <a:spLocks noGrp="1"/>
          </p:cNvSpPr>
          <p:nvPr>
            <p:ph idx="1"/>
          </p:nvPr>
        </p:nvSpPr>
        <p:spPr>
          <a:xfrm>
            <a:off x="467544" y="2276872"/>
            <a:ext cx="8229600" cy="3384376"/>
          </a:xfrm>
        </p:spPr>
        <p:txBody>
          <a:bodyPr>
            <a:normAutofit/>
          </a:bodyPr>
          <a:lstStyle/>
          <a:p>
            <a:pPr marL="0" indent="0" algn="just">
              <a:spcBef>
                <a:spcPts val="3000"/>
              </a:spcBef>
              <a:buNone/>
            </a:pPr>
            <a:endParaRPr lang="en-US" sz="2000" dirty="0" smtClean="0">
              <a:solidFill>
                <a:schemeClr val="tx2"/>
              </a:solidFill>
            </a:endParaRPr>
          </a:p>
          <a:p>
            <a:pPr marL="0" indent="0" algn="just">
              <a:buNone/>
            </a:pPr>
            <a:endParaRPr lang="en-US" sz="4000" dirty="0" smtClean="0">
              <a:solidFill>
                <a:schemeClr val="tx2"/>
              </a:solidFill>
            </a:endParaRPr>
          </a:p>
          <a:p>
            <a:pPr marL="0" indent="0" algn="just">
              <a:buNone/>
            </a:pPr>
            <a:endParaRPr lang="en-US" sz="4000" dirty="0" smtClean="0">
              <a:solidFill>
                <a:schemeClr val="tx2"/>
              </a:solidFill>
            </a:endParaRPr>
          </a:p>
          <a:p>
            <a:pPr marL="0" indent="0" algn="just">
              <a:buNone/>
            </a:pPr>
            <a:endParaRPr lang="sr-Latn-RS" sz="4600" b="1" dirty="0">
              <a:solidFill>
                <a:schemeClr val="tx2"/>
              </a:solidFill>
            </a:endParaRPr>
          </a:p>
        </p:txBody>
      </p:sp>
      <p:sp>
        <p:nvSpPr>
          <p:cNvPr id="5" name="Content Placeholder 2"/>
          <p:cNvSpPr txBox="1">
            <a:spLocks/>
          </p:cNvSpPr>
          <p:nvPr/>
        </p:nvSpPr>
        <p:spPr>
          <a:xfrm>
            <a:off x="619944" y="2204864"/>
            <a:ext cx="8229600" cy="3808040"/>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spcBef>
                <a:spcPts val="0"/>
              </a:spcBef>
              <a:buNone/>
            </a:pPr>
            <a:r>
              <a:rPr lang="en-US" sz="1800" dirty="0" smtClean="0">
                <a:solidFill>
                  <a:schemeClr val="tx2"/>
                </a:solidFill>
              </a:rPr>
              <a:t>Commissioner received a complaint from </a:t>
            </a:r>
            <a:r>
              <a:rPr lang="en-US" sz="1800" dirty="0">
                <a:solidFill>
                  <a:schemeClr val="tx2"/>
                </a:solidFill>
              </a:rPr>
              <a:t>the law </a:t>
            </a:r>
            <a:r>
              <a:rPr lang="en-US" sz="1800" dirty="0" smtClean="0">
                <a:solidFill>
                  <a:schemeClr val="tx2"/>
                </a:solidFill>
              </a:rPr>
              <a:t>enforcement union, that the Ministry of interior affairs started collecting vast amounts of personal data of its employees, for the purpose of </a:t>
            </a:r>
            <a:r>
              <a:rPr lang="sr-Latn-CS" sz="1800" dirty="0" smtClean="0">
                <a:solidFill>
                  <a:schemeClr val="tx2"/>
                </a:solidFill>
              </a:rPr>
              <a:t>„</a:t>
            </a:r>
            <a:r>
              <a:rPr lang="en-US" sz="1800" dirty="0" smtClean="0">
                <a:solidFill>
                  <a:schemeClr val="tx2"/>
                </a:solidFill>
              </a:rPr>
              <a:t>rationalization</a:t>
            </a:r>
            <a:r>
              <a:rPr lang="sr-Latn-CS" sz="1800" dirty="0" smtClean="0">
                <a:solidFill>
                  <a:schemeClr val="tx2"/>
                </a:solidFill>
              </a:rPr>
              <a:t>“</a:t>
            </a:r>
            <a:r>
              <a:rPr lang="en-US" sz="1800" dirty="0" smtClean="0">
                <a:solidFill>
                  <a:schemeClr val="tx2"/>
                </a:solidFill>
              </a:rPr>
              <a:t> of more than 1000 people employed by the Ministry. </a:t>
            </a:r>
          </a:p>
          <a:p>
            <a:pPr marL="0" indent="0" algn="just">
              <a:spcBef>
                <a:spcPts val="0"/>
              </a:spcBef>
              <a:buNone/>
            </a:pPr>
            <a:endParaRPr lang="en-US" sz="1800" dirty="0">
              <a:solidFill>
                <a:schemeClr val="tx2"/>
              </a:solidFill>
            </a:endParaRPr>
          </a:p>
          <a:p>
            <a:pPr marL="0" indent="0" algn="just">
              <a:spcBef>
                <a:spcPts val="0"/>
              </a:spcBef>
              <a:buNone/>
            </a:pPr>
            <a:r>
              <a:rPr lang="en-US" sz="1800" dirty="0" smtClean="0">
                <a:solidFill>
                  <a:schemeClr val="tx2"/>
                </a:solidFill>
              </a:rPr>
              <a:t>Commissioner conducted an investigation, and found out that the Ministry began to collect various personal data of the employees, including sensitive personal data (convictions, medical data, etc…), on the basis of the newly adopted rulebook.</a:t>
            </a:r>
          </a:p>
          <a:p>
            <a:pPr marL="0" indent="0" algn="just">
              <a:spcBef>
                <a:spcPts val="0"/>
              </a:spcBef>
              <a:buNone/>
            </a:pPr>
            <a:endParaRPr lang="en-US" sz="1800" dirty="0">
              <a:solidFill>
                <a:schemeClr val="tx2"/>
              </a:solidFill>
            </a:endParaRPr>
          </a:p>
          <a:p>
            <a:pPr marL="0" indent="0" algn="just">
              <a:spcBef>
                <a:spcPts val="0"/>
              </a:spcBef>
              <a:buNone/>
            </a:pPr>
            <a:r>
              <a:rPr lang="en-US" sz="1800" dirty="0" smtClean="0">
                <a:solidFill>
                  <a:schemeClr val="tx2"/>
                </a:solidFill>
              </a:rPr>
              <a:t>Commissioner concluded that the data processing </a:t>
            </a:r>
          </a:p>
          <a:p>
            <a:pPr marL="0" indent="0" algn="just">
              <a:spcBef>
                <a:spcPts val="0"/>
              </a:spcBef>
              <a:buNone/>
            </a:pPr>
            <a:r>
              <a:rPr lang="en-US" sz="1800" dirty="0" smtClean="0">
                <a:solidFill>
                  <a:schemeClr val="tx2"/>
                </a:solidFill>
              </a:rPr>
              <a:t>was unauthorized, because the rulebook only, can</a:t>
            </a:r>
          </a:p>
          <a:p>
            <a:pPr marL="0" indent="0" algn="just">
              <a:spcBef>
                <a:spcPts val="0"/>
              </a:spcBef>
              <a:buNone/>
            </a:pPr>
            <a:r>
              <a:rPr lang="en-US" sz="1800" dirty="0" smtClean="0">
                <a:solidFill>
                  <a:schemeClr val="tx2"/>
                </a:solidFill>
              </a:rPr>
              <a:t>not be  a valid legal basis for the personal data </a:t>
            </a:r>
          </a:p>
          <a:p>
            <a:pPr marL="0" indent="0" algn="just">
              <a:spcBef>
                <a:spcPts val="0"/>
              </a:spcBef>
              <a:buNone/>
            </a:pPr>
            <a:r>
              <a:rPr lang="en-US" sz="1800" dirty="0" smtClean="0">
                <a:solidFill>
                  <a:schemeClr val="tx2"/>
                </a:solidFill>
              </a:rPr>
              <a:t>processing.</a:t>
            </a:r>
          </a:p>
          <a:p>
            <a:pPr marL="0" indent="0" algn="just">
              <a:buNone/>
            </a:pPr>
            <a:endParaRPr lang="en-US" sz="1800" dirty="0">
              <a:solidFill>
                <a:schemeClr val="tx2"/>
              </a:solidFill>
            </a:endParaRPr>
          </a:p>
          <a:p>
            <a:pPr marL="0" indent="0" algn="just">
              <a:buNone/>
            </a:pPr>
            <a:endParaRPr lang="en-US" sz="1800" dirty="0" smtClean="0">
              <a:solidFill>
                <a:schemeClr val="tx2"/>
              </a:solidFill>
            </a:endParaRPr>
          </a:p>
          <a:p>
            <a:pPr marL="0" indent="0" algn="just">
              <a:buNone/>
            </a:pPr>
            <a:endParaRPr lang="en-US" sz="1800" dirty="0">
              <a:solidFill>
                <a:schemeClr val="tx2"/>
              </a:solidFill>
            </a:endParaRPr>
          </a:p>
          <a:p>
            <a:pPr marL="0" indent="0" algn="just">
              <a:buNone/>
            </a:pPr>
            <a:endParaRPr lang="en-US" sz="1800" dirty="0" smtClean="0">
              <a:solidFill>
                <a:schemeClr val="tx2"/>
              </a:solidFill>
            </a:endParaRPr>
          </a:p>
          <a:p>
            <a:pPr marL="0" indent="0" algn="just">
              <a:buFont typeface="Wingdings 2"/>
              <a:buNone/>
            </a:pPr>
            <a:endParaRPr lang="en-US" sz="1800" dirty="0">
              <a:solidFill>
                <a:schemeClr val="tx2"/>
              </a:solidFill>
            </a:endParaRPr>
          </a:p>
          <a:p>
            <a:pPr marL="0" indent="0" algn="just">
              <a:buFont typeface="Wingdings 2"/>
              <a:buNone/>
            </a:pPr>
            <a:endParaRPr lang="en-US" sz="1800" dirty="0" smtClean="0">
              <a:solidFill>
                <a:schemeClr val="tx2"/>
              </a:solidFill>
            </a:endParaRPr>
          </a:p>
          <a:p>
            <a:pPr marL="0" indent="0" algn="just">
              <a:buFont typeface="Wingdings 2"/>
              <a:buNone/>
            </a:pPr>
            <a:endParaRPr lang="en-US" sz="1800" dirty="0" smtClean="0">
              <a:solidFill>
                <a:schemeClr val="tx2"/>
              </a:solidFill>
            </a:endParaRPr>
          </a:p>
          <a:p>
            <a:pPr marL="0" indent="0" algn="just">
              <a:buFont typeface="Wingdings 2"/>
              <a:buNone/>
            </a:pPr>
            <a:endParaRPr lang="sr-Latn-RS" sz="4600" b="1" dirty="0">
              <a:solidFill>
                <a:schemeClr val="tx2"/>
              </a:solidFill>
            </a:endParaRPr>
          </a:p>
        </p:txBody>
      </p:sp>
      <p:pic>
        <p:nvPicPr>
          <p:cNvPr id="1026" name="Picture 2" descr="C:\Users\bojan.marsicanin\Desktop\Sarajevo konferencija\Moja prezentacija\foto_vest__13894269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268" y="4653136"/>
            <a:ext cx="3052730" cy="171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021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8229600" cy="372580"/>
          </a:xfrm>
        </p:spPr>
        <p:txBody>
          <a:bodyPr>
            <a:normAutofit fontScale="90000"/>
          </a:bodyPr>
          <a:lstStyle/>
          <a:p>
            <a:pPr algn="ctr"/>
            <a:r>
              <a:rPr lang="en-US" sz="2200" b="1" dirty="0" smtClean="0">
                <a:solidFill>
                  <a:srgbClr val="FF0000"/>
                </a:solidFill>
              </a:rPr>
              <a:t>EXAMPLE </a:t>
            </a:r>
            <a:r>
              <a:rPr lang="sr-Latn-CS" sz="2200" b="1" dirty="0" smtClean="0">
                <a:solidFill>
                  <a:srgbClr val="FF0000"/>
                </a:solidFill>
              </a:rPr>
              <a:t>5</a:t>
            </a:r>
            <a:r>
              <a:rPr lang="en-US" sz="2200" b="1" dirty="0" smtClean="0">
                <a:solidFill>
                  <a:srgbClr val="FF0000"/>
                </a:solidFill>
              </a:rPr>
              <a:t>. – </a:t>
            </a:r>
            <a:r>
              <a:rPr lang="sr-Latn-CS" sz="2200" b="1" dirty="0" smtClean="0">
                <a:solidFill>
                  <a:srgbClr val="FF0000"/>
                </a:solidFill>
              </a:rPr>
              <a:t>VIDEO SURVAILANCE IN THE MUSEUM</a:t>
            </a:r>
            <a:endParaRPr lang="sr-Latn-RS" sz="2200" b="1" dirty="0">
              <a:solidFill>
                <a:srgbClr val="FF0000"/>
              </a:solidFill>
            </a:endParaRPr>
          </a:p>
        </p:txBody>
      </p:sp>
      <p:sp>
        <p:nvSpPr>
          <p:cNvPr id="3" name="Content Placeholder 2"/>
          <p:cNvSpPr>
            <a:spLocks noGrp="1"/>
          </p:cNvSpPr>
          <p:nvPr>
            <p:ph idx="1"/>
          </p:nvPr>
        </p:nvSpPr>
        <p:spPr>
          <a:xfrm>
            <a:off x="467544" y="1916832"/>
            <a:ext cx="8229600" cy="3384376"/>
          </a:xfrm>
        </p:spPr>
        <p:txBody>
          <a:bodyPr>
            <a:normAutofit/>
          </a:bodyPr>
          <a:lstStyle/>
          <a:p>
            <a:pPr marL="0" indent="0" algn="just">
              <a:buNone/>
            </a:pPr>
            <a:endParaRPr lang="en-US" sz="4000" dirty="0" smtClean="0">
              <a:solidFill>
                <a:schemeClr val="tx2"/>
              </a:solidFill>
            </a:endParaRPr>
          </a:p>
          <a:p>
            <a:pPr marL="0" indent="0" algn="just">
              <a:buNone/>
            </a:pPr>
            <a:endParaRPr lang="en-US" sz="4000" dirty="0" smtClean="0">
              <a:solidFill>
                <a:schemeClr val="tx2"/>
              </a:solidFill>
            </a:endParaRPr>
          </a:p>
          <a:p>
            <a:pPr marL="0" indent="0" algn="just">
              <a:buNone/>
            </a:pPr>
            <a:endParaRPr lang="sr-Latn-RS" sz="4600" b="1" dirty="0">
              <a:solidFill>
                <a:schemeClr val="tx2"/>
              </a:solidFill>
            </a:endParaRPr>
          </a:p>
        </p:txBody>
      </p:sp>
      <p:sp>
        <p:nvSpPr>
          <p:cNvPr id="5" name="Content Placeholder 2"/>
          <p:cNvSpPr txBox="1">
            <a:spLocks/>
          </p:cNvSpPr>
          <p:nvPr/>
        </p:nvSpPr>
        <p:spPr>
          <a:xfrm>
            <a:off x="619944" y="1844824"/>
            <a:ext cx="8229600" cy="4626149"/>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spcBef>
                <a:spcPts val="0"/>
              </a:spcBef>
              <a:buFont typeface="Wingdings 2"/>
              <a:buNone/>
            </a:pPr>
            <a:r>
              <a:rPr lang="en-US" sz="1800" dirty="0" smtClean="0">
                <a:solidFill>
                  <a:schemeClr val="tx2"/>
                </a:solidFill>
              </a:rPr>
              <a:t>Commissioner received a complaint from the employees of the museum that they are being video surveyed.</a:t>
            </a:r>
          </a:p>
          <a:p>
            <a:pPr marL="0" indent="0" algn="just">
              <a:spcBef>
                <a:spcPts val="0"/>
              </a:spcBef>
              <a:buFont typeface="Wingdings 2"/>
              <a:buNone/>
            </a:pPr>
            <a:endParaRPr lang="en-US" sz="1800" dirty="0" smtClean="0">
              <a:solidFill>
                <a:schemeClr val="tx2"/>
              </a:solidFill>
            </a:endParaRPr>
          </a:p>
          <a:p>
            <a:pPr marL="0" indent="0" algn="just">
              <a:spcBef>
                <a:spcPts val="0"/>
              </a:spcBef>
              <a:buNone/>
            </a:pPr>
            <a:r>
              <a:rPr lang="en-US" sz="1800" dirty="0" smtClean="0">
                <a:solidFill>
                  <a:schemeClr val="tx2"/>
                </a:solidFill>
              </a:rPr>
              <a:t>Commissioner conducted an investigation and discovered a video surveillance system which was set to cover public space</a:t>
            </a:r>
            <a:r>
              <a:rPr lang="sr-Latn-CS" sz="1800" dirty="0" smtClean="0">
                <a:solidFill>
                  <a:schemeClr val="tx2"/>
                </a:solidFill>
              </a:rPr>
              <a:t>s</a:t>
            </a:r>
            <a:r>
              <a:rPr lang="en-US" sz="1800" dirty="0" smtClean="0">
                <a:solidFill>
                  <a:schemeClr val="tx2"/>
                </a:solidFill>
              </a:rPr>
              <a:t> </a:t>
            </a:r>
            <a:r>
              <a:rPr lang="sr-Latn-CS" sz="1800" dirty="0" smtClean="0">
                <a:solidFill>
                  <a:schemeClr val="tx2"/>
                </a:solidFill>
              </a:rPr>
              <a:t>in </a:t>
            </a:r>
            <a:r>
              <a:rPr lang="en-US" sz="1800" dirty="0" smtClean="0">
                <a:solidFill>
                  <a:schemeClr val="tx2"/>
                </a:solidFill>
              </a:rPr>
              <a:t>the museum for the purpose of security, but </a:t>
            </a:r>
            <a:r>
              <a:rPr lang="sr-Latn-CS" sz="1800" dirty="0" err="1" smtClean="0">
                <a:solidFill>
                  <a:schemeClr val="tx2"/>
                </a:solidFill>
              </a:rPr>
              <a:t>it</a:t>
            </a:r>
            <a:r>
              <a:rPr lang="sr-Latn-CS" sz="1800" dirty="0" smtClean="0">
                <a:solidFill>
                  <a:schemeClr val="tx2"/>
                </a:solidFill>
              </a:rPr>
              <a:t> </a:t>
            </a:r>
            <a:r>
              <a:rPr lang="en-US" sz="1800" dirty="0" smtClean="0">
                <a:solidFill>
                  <a:schemeClr val="tx2"/>
                </a:solidFill>
              </a:rPr>
              <a:t>as well </a:t>
            </a:r>
            <a:r>
              <a:rPr lang="sr-Latn-CS" sz="1800" dirty="0" err="1" smtClean="0">
                <a:solidFill>
                  <a:schemeClr val="tx2"/>
                </a:solidFill>
              </a:rPr>
              <a:t>covered</a:t>
            </a:r>
            <a:r>
              <a:rPr lang="sr-Latn-CS" sz="1800" dirty="0" smtClean="0">
                <a:solidFill>
                  <a:schemeClr val="tx2"/>
                </a:solidFill>
              </a:rPr>
              <a:t> </a:t>
            </a:r>
            <a:r>
              <a:rPr lang="en-US" sz="1800" dirty="0" smtClean="0">
                <a:solidFill>
                  <a:schemeClr val="tx2"/>
                </a:solidFill>
              </a:rPr>
              <a:t>administrative offices of the museum, for the purpose of controlling the work of the employees. Video surveillance system was connected to the director`s computer who had a direct access to video stream, as well as access to the recordings. </a:t>
            </a:r>
          </a:p>
          <a:p>
            <a:pPr marL="0" indent="0" algn="just">
              <a:spcBef>
                <a:spcPts val="0"/>
              </a:spcBef>
              <a:buFont typeface="Wingdings 2"/>
              <a:buNone/>
            </a:pPr>
            <a:endParaRPr lang="en-US" sz="1800" dirty="0" smtClean="0">
              <a:solidFill>
                <a:schemeClr val="tx2"/>
              </a:solidFill>
            </a:endParaRPr>
          </a:p>
          <a:p>
            <a:pPr marL="0" indent="0" algn="just">
              <a:spcBef>
                <a:spcPts val="0"/>
              </a:spcBef>
              <a:buFont typeface="Wingdings 2"/>
              <a:buNone/>
            </a:pPr>
            <a:r>
              <a:rPr lang="en-US" sz="1800" dirty="0" smtClean="0">
                <a:solidFill>
                  <a:schemeClr val="tx2"/>
                </a:solidFill>
              </a:rPr>
              <a:t>Commissioner concluded that the video </a:t>
            </a:r>
          </a:p>
          <a:p>
            <a:pPr marL="0" indent="0" algn="just">
              <a:spcBef>
                <a:spcPts val="0"/>
              </a:spcBef>
              <a:buFont typeface="Wingdings 2"/>
              <a:buNone/>
            </a:pPr>
            <a:r>
              <a:rPr lang="en-US" sz="1800" dirty="0" smtClean="0">
                <a:solidFill>
                  <a:schemeClr val="tx2"/>
                </a:solidFill>
              </a:rPr>
              <a:t>surveillance system set in place allowed for </a:t>
            </a:r>
          </a:p>
          <a:p>
            <a:pPr marL="0" indent="0" algn="just">
              <a:spcBef>
                <a:spcPts val="0"/>
              </a:spcBef>
              <a:buFont typeface="Wingdings 2"/>
              <a:buNone/>
            </a:pPr>
            <a:r>
              <a:rPr lang="en-US" sz="1800" dirty="0" smtClean="0">
                <a:solidFill>
                  <a:schemeClr val="tx2"/>
                </a:solidFill>
              </a:rPr>
              <a:t>excessive personal data processing of </a:t>
            </a:r>
          </a:p>
          <a:p>
            <a:pPr marL="0" indent="0" algn="just">
              <a:spcBef>
                <a:spcPts val="0"/>
              </a:spcBef>
              <a:buFont typeface="Wingdings 2"/>
              <a:buNone/>
            </a:pPr>
            <a:r>
              <a:rPr lang="en-US" sz="1800" dirty="0" smtClean="0">
                <a:solidFill>
                  <a:schemeClr val="tx2"/>
                </a:solidFill>
              </a:rPr>
              <a:t>employees.</a:t>
            </a:r>
          </a:p>
          <a:p>
            <a:pPr marL="0" indent="0" algn="just">
              <a:buFont typeface="Wingdings 2"/>
              <a:buNone/>
            </a:pPr>
            <a:endParaRPr lang="sr-Latn-RS" sz="4600" b="1" dirty="0">
              <a:solidFill>
                <a:schemeClr val="tx2"/>
              </a:solidFill>
            </a:endParaRPr>
          </a:p>
        </p:txBody>
      </p:sp>
      <p:pic>
        <p:nvPicPr>
          <p:cNvPr id="3074" name="Picture 2" descr="C:\Users\bojan.marsicanin\Desktop\Sarajevo konferencija\Moja prezentacij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365104"/>
            <a:ext cx="3354475" cy="188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975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8229600" cy="372580"/>
          </a:xfrm>
        </p:spPr>
        <p:txBody>
          <a:bodyPr>
            <a:normAutofit fontScale="90000"/>
          </a:bodyPr>
          <a:lstStyle/>
          <a:p>
            <a:pPr algn="ctr"/>
            <a:r>
              <a:rPr lang="en-US" sz="2200" b="1" dirty="0" smtClean="0">
                <a:solidFill>
                  <a:srgbClr val="FF0000"/>
                </a:solidFill>
              </a:rPr>
              <a:t>EXAMPLE </a:t>
            </a:r>
            <a:r>
              <a:rPr lang="sr-Latn-CS" sz="2200" b="1" smtClean="0">
                <a:solidFill>
                  <a:srgbClr val="FF0000"/>
                </a:solidFill>
              </a:rPr>
              <a:t>6</a:t>
            </a:r>
            <a:r>
              <a:rPr lang="en-US" sz="2200" b="1" smtClean="0">
                <a:solidFill>
                  <a:srgbClr val="FF0000"/>
                </a:solidFill>
              </a:rPr>
              <a:t>. </a:t>
            </a:r>
            <a:r>
              <a:rPr lang="en-US" sz="2200" b="1" dirty="0" smtClean="0">
                <a:solidFill>
                  <a:srgbClr val="FF0000"/>
                </a:solidFill>
              </a:rPr>
              <a:t>– BUSSNESS PHONE CALL LISTING</a:t>
            </a:r>
            <a:endParaRPr lang="sr-Latn-RS" sz="2200" b="1" dirty="0">
              <a:solidFill>
                <a:srgbClr val="FF0000"/>
              </a:solidFill>
            </a:endParaRPr>
          </a:p>
        </p:txBody>
      </p:sp>
      <p:sp>
        <p:nvSpPr>
          <p:cNvPr id="3" name="Content Placeholder 2"/>
          <p:cNvSpPr>
            <a:spLocks noGrp="1"/>
          </p:cNvSpPr>
          <p:nvPr>
            <p:ph idx="1"/>
          </p:nvPr>
        </p:nvSpPr>
        <p:spPr>
          <a:xfrm>
            <a:off x="467544" y="1916832"/>
            <a:ext cx="8229600" cy="3384376"/>
          </a:xfrm>
        </p:spPr>
        <p:txBody>
          <a:bodyPr>
            <a:normAutofit/>
          </a:bodyPr>
          <a:lstStyle/>
          <a:p>
            <a:pPr marL="0" indent="0" algn="just">
              <a:buNone/>
            </a:pPr>
            <a:endParaRPr lang="en-US" sz="4000" dirty="0" smtClean="0">
              <a:solidFill>
                <a:schemeClr val="tx2"/>
              </a:solidFill>
            </a:endParaRPr>
          </a:p>
          <a:p>
            <a:pPr marL="0" indent="0" algn="just">
              <a:buNone/>
            </a:pPr>
            <a:endParaRPr lang="en-US" sz="4000" dirty="0" smtClean="0">
              <a:solidFill>
                <a:schemeClr val="tx2"/>
              </a:solidFill>
            </a:endParaRPr>
          </a:p>
          <a:p>
            <a:pPr marL="0" indent="0" algn="just">
              <a:buNone/>
            </a:pPr>
            <a:endParaRPr lang="sr-Latn-RS" sz="4600" b="1" dirty="0">
              <a:solidFill>
                <a:schemeClr val="tx2"/>
              </a:solidFill>
            </a:endParaRPr>
          </a:p>
        </p:txBody>
      </p:sp>
      <p:sp>
        <p:nvSpPr>
          <p:cNvPr id="5" name="Content Placeholder 2"/>
          <p:cNvSpPr txBox="1">
            <a:spLocks/>
          </p:cNvSpPr>
          <p:nvPr/>
        </p:nvSpPr>
        <p:spPr>
          <a:xfrm>
            <a:off x="619944" y="1988840"/>
            <a:ext cx="8229600" cy="4482133"/>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spcBef>
                <a:spcPts val="0"/>
              </a:spcBef>
              <a:buFont typeface="Wingdings 2"/>
              <a:buNone/>
            </a:pPr>
            <a:r>
              <a:rPr lang="en-US" sz="1800" dirty="0" smtClean="0">
                <a:solidFill>
                  <a:schemeClr val="tx2"/>
                </a:solidFill>
              </a:rPr>
              <a:t>Commissioner received a complaint from an employee, that his employer </a:t>
            </a:r>
            <a:r>
              <a:rPr lang="sr-Latn-CS" sz="1800" dirty="0" err="1" smtClean="0">
                <a:solidFill>
                  <a:schemeClr val="tx2"/>
                </a:solidFill>
              </a:rPr>
              <a:t>has</a:t>
            </a:r>
            <a:r>
              <a:rPr lang="sr-Latn-CS" sz="1800" dirty="0" smtClean="0">
                <a:solidFill>
                  <a:schemeClr val="tx2"/>
                </a:solidFill>
              </a:rPr>
              <a:t> </a:t>
            </a:r>
            <a:r>
              <a:rPr lang="en-US" sz="1800" dirty="0" smtClean="0">
                <a:solidFill>
                  <a:schemeClr val="tx2"/>
                </a:solidFill>
              </a:rPr>
              <a:t>obtained call listing made from his business phone. </a:t>
            </a:r>
          </a:p>
          <a:p>
            <a:pPr marL="0" indent="0" algn="just">
              <a:spcBef>
                <a:spcPts val="0"/>
              </a:spcBef>
              <a:buFont typeface="Wingdings 2"/>
              <a:buNone/>
            </a:pPr>
            <a:endParaRPr lang="en-US" sz="1800" dirty="0" smtClean="0">
              <a:solidFill>
                <a:schemeClr val="tx2"/>
              </a:solidFill>
            </a:endParaRPr>
          </a:p>
          <a:p>
            <a:pPr marL="0" indent="0" algn="just">
              <a:spcBef>
                <a:spcPts val="0"/>
              </a:spcBef>
              <a:buFont typeface="Wingdings 2"/>
              <a:buNone/>
            </a:pPr>
            <a:r>
              <a:rPr lang="en-US" sz="1800" dirty="0" smtClean="0">
                <a:solidFill>
                  <a:schemeClr val="tx2"/>
                </a:solidFill>
              </a:rPr>
              <a:t>Commissioner conducted an investigation and discovered that an employee was informed in advance that the phone which he was given by the employer for the work purposes, was to be used for business purposes only, and that the owner of the </a:t>
            </a:r>
            <a:r>
              <a:rPr lang="en-US" sz="1800" dirty="0" err="1" smtClean="0">
                <a:solidFill>
                  <a:schemeClr val="tx2"/>
                </a:solidFill>
              </a:rPr>
              <a:t>simcard</a:t>
            </a:r>
            <a:r>
              <a:rPr lang="en-US" sz="1800" dirty="0" smtClean="0">
                <a:solidFill>
                  <a:schemeClr val="tx2"/>
                </a:solidFill>
              </a:rPr>
              <a:t> – phone number which employee used, was the employer. The purpose of obtaining call listing was to control phone usage, because of  unusually high bill. </a:t>
            </a:r>
          </a:p>
          <a:p>
            <a:pPr marL="0" indent="0" algn="just">
              <a:spcBef>
                <a:spcPts val="0"/>
              </a:spcBef>
              <a:buFont typeface="Wingdings 2"/>
              <a:buNone/>
            </a:pPr>
            <a:endParaRPr lang="en-US" sz="1800" dirty="0">
              <a:solidFill>
                <a:schemeClr val="tx2"/>
              </a:solidFill>
            </a:endParaRPr>
          </a:p>
          <a:p>
            <a:pPr marL="0" indent="0" algn="just">
              <a:spcBef>
                <a:spcPts val="0"/>
              </a:spcBef>
              <a:buFont typeface="Wingdings 2"/>
              <a:buNone/>
            </a:pPr>
            <a:r>
              <a:rPr lang="en-US" sz="1800" dirty="0" smtClean="0">
                <a:solidFill>
                  <a:schemeClr val="tx2"/>
                </a:solidFill>
              </a:rPr>
              <a:t>Commissioner concluded that employer</a:t>
            </a:r>
          </a:p>
          <a:p>
            <a:pPr marL="0" indent="0" algn="just">
              <a:spcBef>
                <a:spcPts val="0"/>
              </a:spcBef>
              <a:buFont typeface="Wingdings 2"/>
              <a:buNone/>
            </a:pPr>
            <a:r>
              <a:rPr lang="en-US" sz="1800" dirty="0" smtClean="0">
                <a:solidFill>
                  <a:schemeClr val="tx2"/>
                </a:solidFill>
              </a:rPr>
              <a:t>obtained call listing legally and that </a:t>
            </a:r>
          </a:p>
          <a:p>
            <a:pPr marL="0" indent="0" algn="just">
              <a:spcBef>
                <a:spcPts val="0"/>
              </a:spcBef>
              <a:buFont typeface="Wingdings 2"/>
              <a:buNone/>
            </a:pPr>
            <a:r>
              <a:rPr lang="en-US" sz="1800" dirty="0">
                <a:solidFill>
                  <a:schemeClr val="tx2"/>
                </a:solidFill>
              </a:rPr>
              <a:t>p</a:t>
            </a:r>
            <a:r>
              <a:rPr lang="en-US" sz="1800" dirty="0" smtClean="0">
                <a:solidFill>
                  <a:schemeClr val="tx2"/>
                </a:solidFill>
              </a:rPr>
              <a:t>ersonal data that was processed, was</a:t>
            </a:r>
          </a:p>
          <a:p>
            <a:pPr marL="0" indent="0" algn="just">
              <a:spcBef>
                <a:spcPts val="0"/>
              </a:spcBef>
              <a:buFont typeface="Wingdings 2"/>
              <a:buNone/>
            </a:pPr>
            <a:r>
              <a:rPr lang="en-US" sz="1800" dirty="0" smtClean="0">
                <a:solidFill>
                  <a:schemeClr val="tx2"/>
                </a:solidFill>
              </a:rPr>
              <a:t>proportionate to the purpose. </a:t>
            </a:r>
          </a:p>
          <a:p>
            <a:pPr marL="0" indent="0" algn="just">
              <a:buFont typeface="Wingdings 2"/>
              <a:buNone/>
            </a:pPr>
            <a:endParaRPr lang="sr-Latn-RS" sz="4600" b="1" dirty="0">
              <a:solidFill>
                <a:schemeClr val="tx2"/>
              </a:solidFill>
            </a:endParaRPr>
          </a:p>
        </p:txBody>
      </p:sp>
      <p:pic>
        <p:nvPicPr>
          <p:cNvPr id="4098" name="Picture 2" descr="C:\Users\bojan.marsicanin\Desktop\Sarajevo konferencija\Moja prezentacija\Call-Recording-Call-Li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8436" y="4509120"/>
            <a:ext cx="3627796" cy="201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500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85" y="1340768"/>
            <a:ext cx="8229600" cy="372580"/>
          </a:xfrm>
        </p:spPr>
        <p:txBody>
          <a:bodyPr>
            <a:normAutofit fontScale="90000"/>
          </a:bodyPr>
          <a:lstStyle/>
          <a:p>
            <a:pPr algn="ctr"/>
            <a:r>
              <a:rPr lang="en-US" sz="2200" b="1" dirty="0" smtClean="0">
                <a:solidFill>
                  <a:srgbClr val="FF0000"/>
                </a:solidFill>
              </a:rPr>
              <a:t>MAIN ACTIVITIES  OF THE COMMISIONER  AIMED AT IMPROVIG THE SITUATION</a:t>
            </a:r>
            <a:r>
              <a:rPr lang="sr-Latn-CS" sz="2200" b="1" dirty="0" smtClean="0">
                <a:solidFill>
                  <a:srgbClr val="FF0000"/>
                </a:solidFill>
              </a:rPr>
              <a:t> </a:t>
            </a:r>
            <a:endParaRPr lang="sr-Latn-RS" sz="2200" b="1" dirty="0">
              <a:solidFill>
                <a:srgbClr val="FF0000"/>
              </a:solidFill>
            </a:endParaRPr>
          </a:p>
        </p:txBody>
      </p:sp>
      <p:sp>
        <p:nvSpPr>
          <p:cNvPr id="5" name="Content Placeholder 2"/>
          <p:cNvSpPr txBox="1">
            <a:spLocks/>
          </p:cNvSpPr>
          <p:nvPr/>
        </p:nvSpPr>
        <p:spPr>
          <a:xfrm>
            <a:off x="619944" y="2204864"/>
            <a:ext cx="8229600" cy="380804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a:buNone/>
            </a:pPr>
            <a:endParaRPr lang="sr-Latn-RS" sz="4600" b="1" dirty="0">
              <a:solidFill>
                <a:schemeClr val="tx2"/>
              </a:solidFill>
            </a:endParaRPr>
          </a:p>
        </p:txBody>
      </p:sp>
      <p:sp>
        <p:nvSpPr>
          <p:cNvPr id="4" name="Content Placeholder 3"/>
          <p:cNvSpPr>
            <a:spLocks noGrp="1"/>
          </p:cNvSpPr>
          <p:nvPr>
            <p:ph idx="1"/>
          </p:nvPr>
        </p:nvSpPr>
        <p:spPr/>
        <p:txBody>
          <a:bodyPr/>
          <a:lstStyle/>
          <a:p>
            <a:pPr marL="0" indent="0">
              <a:buNone/>
            </a:pPr>
            <a:endParaRPr lang="en-US" sz="2000" dirty="0" smtClean="0"/>
          </a:p>
          <a:p>
            <a:pPr marL="0" indent="0">
              <a:buNone/>
            </a:pPr>
            <a:r>
              <a:rPr lang="en-US" sz="2000" dirty="0" smtClean="0">
                <a:solidFill>
                  <a:schemeClr val="bg2">
                    <a:lumMod val="25000"/>
                  </a:schemeClr>
                </a:solidFill>
              </a:rPr>
              <a:t>Citizens/employees:</a:t>
            </a:r>
          </a:p>
          <a:p>
            <a:r>
              <a:rPr lang="en-US" sz="2000" dirty="0">
                <a:solidFill>
                  <a:schemeClr val="bg2">
                    <a:lumMod val="25000"/>
                  </a:schemeClr>
                </a:solidFill>
              </a:rPr>
              <a:t>d</a:t>
            </a:r>
            <a:r>
              <a:rPr lang="en-US" sz="2000" dirty="0" smtClean="0">
                <a:solidFill>
                  <a:schemeClr val="bg2">
                    <a:lumMod val="25000"/>
                  </a:schemeClr>
                </a:solidFill>
              </a:rPr>
              <a:t>issemination of information, education  about their rights and encouraging them to rapport abuse of their personal data. </a:t>
            </a:r>
          </a:p>
          <a:p>
            <a:endParaRPr lang="en-US" sz="2000" dirty="0">
              <a:solidFill>
                <a:schemeClr val="bg2">
                  <a:lumMod val="25000"/>
                </a:schemeClr>
              </a:solidFill>
            </a:endParaRPr>
          </a:p>
          <a:p>
            <a:pPr marL="0" indent="0">
              <a:buNone/>
            </a:pPr>
            <a:r>
              <a:rPr lang="en-US" sz="2000" dirty="0" smtClean="0">
                <a:solidFill>
                  <a:schemeClr val="bg2">
                    <a:lumMod val="25000"/>
                  </a:schemeClr>
                </a:solidFill>
              </a:rPr>
              <a:t>Employers:</a:t>
            </a:r>
          </a:p>
          <a:p>
            <a:r>
              <a:rPr lang="en-US" sz="2000" dirty="0" smtClean="0">
                <a:solidFill>
                  <a:schemeClr val="bg2">
                    <a:lumMod val="25000"/>
                  </a:schemeClr>
                </a:solidFill>
              </a:rPr>
              <a:t>consultative </a:t>
            </a:r>
            <a:r>
              <a:rPr lang="en-US" sz="2000" dirty="0">
                <a:solidFill>
                  <a:schemeClr val="bg2">
                    <a:lumMod val="25000"/>
                  </a:schemeClr>
                </a:solidFill>
              </a:rPr>
              <a:t>and </a:t>
            </a:r>
            <a:r>
              <a:rPr lang="en-US" sz="2000" dirty="0" smtClean="0">
                <a:solidFill>
                  <a:schemeClr val="bg2">
                    <a:lumMod val="25000"/>
                  </a:schemeClr>
                </a:solidFill>
              </a:rPr>
              <a:t>educational work informing employers about their obligations and limits in personal data processing;</a:t>
            </a:r>
            <a:endParaRPr lang="en-US" sz="2000" dirty="0">
              <a:solidFill>
                <a:schemeClr val="bg2">
                  <a:lumMod val="25000"/>
                </a:schemeClr>
              </a:solidFill>
            </a:endParaRPr>
          </a:p>
          <a:p>
            <a:r>
              <a:rPr lang="en-US" sz="2000" dirty="0" smtClean="0">
                <a:solidFill>
                  <a:schemeClr val="bg2">
                    <a:lumMod val="25000"/>
                  </a:schemeClr>
                </a:solidFill>
              </a:rPr>
              <a:t>increased number of supervisions;</a:t>
            </a:r>
          </a:p>
          <a:p>
            <a:r>
              <a:rPr lang="en-US" sz="2000" dirty="0" smtClean="0">
                <a:solidFill>
                  <a:schemeClr val="bg2">
                    <a:lumMod val="25000"/>
                  </a:schemeClr>
                </a:solidFill>
              </a:rPr>
              <a:t>improving the legislature.</a:t>
            </a:r>
          </a:p>
          <a:p>
            <a:pPr marL="0" indent="0">
              <a:buNone/>
            </a:pPr>
            <a:endParaRPr lang="en-US" dirty="0" smtClean="0"/>
          </a:p>
        </p:txBody>
      </p:sp>
    </p:spTree>
    <p:extLst>
      <p:ext uri="{BB962C8B-B14F-4D97-AF65-F5344CB8AC3E}">
        <p14:creationId xmlns:p14="http://schemas.microsoft.com/office/powerpoint/2010/main" val="1622134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8229600" cy="372580"/>
          </a:xfrm>
        </p:spPr>
        <p:txBody>
          <a:bodyPr>
            <a:noAutofit/>
          </a:bodyPr>
          <a:lstStyle/>
          <a:p>
            <a:pPr algn="ctr"/>
            <a:r>
              <a:rPr lang="en-US" sz="2800" b="1" dirty="0" smtClean="0">
                <a:solidFill>
                  <a:srgbClr val="FF0000"/>
                </a:solidFill>
              </a:rPr>
              <a:t>THAN</a:t>
            </a:r>
            <a:r>
              <a:rPr lang="sr-Latn-CS" sz="2800" b="1" dirty="0" smtClean="0">
                <a:solidFill>
                  <a:srgbClr val="FF0000"/>
                </a:solidFill>
              </a:rPr>
              <a:t>K</a:t>
            </a:r>
            <a:r>
              <a:rPr lang="en-US" sz="2800" b="1" dirty="0" smtClean="0">
                <a:solidFill>
                  <a:srgbClr val="FF0000"/>
                </a:solidFill>
              </a:rPr>
              <a:t> YOU FOR YOUR ATTENTION</a:t>
            </a:r>
            <a:endParaRPr lang="sr-Latn-RS" sz="2800" b="1" dirty="0">
              <a:solidFill>
                <a:srgbClr val="FF0000"/>
              </a:solidFill>
            </a:endParaRPr>
          </a:p>
        </p:txBody>
      </p:sp>
      <p:sp>
        <p:nvSpPr>
          <p:cNvPr id="3" name="Content Placeholder 2"/>
          <p:cNvSpPr>
            <a:spLocks noGrp="1"/>
          </p:cNvSpPr>
          <p:nvPr>
            <p:ph idx="1"/>
          </p:nvPr>
        </p:nvSpPr>
        <p:spPr>
          <a:xfrm>
            <a:off x="467544" y="2276872"/>
            <a:ext cx="8229600" cy="3384376"/>
          </a:xfrm>
        </p:spPr>
        <p:txBody>
          <a:bodyPr>
            <a:normAutofit lnSpcReduction="10000"/>
          </a:bodyPr>
          <a:lstStyle/>
          <a:p>
            <a:pPr algn="ctr">
              <a:spcBef>
                <a:spcPts val="0"/>
              </a:spcBef>
            </a:pPr>
            <a:endParaRPr lang="sr-Cyrl-CS" sz="3200" b="1" dirty="0">
              <a:solidFill>
                <a:schemeClr val="tx2"/>
              </a:solidFill>
            </a:endParaRPr>
          </a:p>
          <a:p>
            <a:pPr marL="0" indent="0" algn="ctr">
              <a:spcBef>
                <a:spcPts val="0"/>
              </a:spcBef>
              <a:buNone/>
            </a:pPr>
            <a:r>
              <a:rPr lang="en-US" sz="1600" b="1" dirty="0" smtClean="0">
                <a:solidFill>
                  <a:schemeClr val="tx2"/>
                </a:solidFill>
              </a:rPr>
              <a:t>Commissioner </a:t>
            </a:r>
            <a:r>
              <a:rPr lang="en-US" sz="1600" b="1" dirty="0">
                <a:solidFill>
                  <a:schemeClr val="tx2"/>
                </a:solidFill>
              </a:rPr>
              <a:t>for Information of Public Importance and Personal Data Protection of Republic of Serbia</a:t>
            </a:r>
            <a:endParaRPr lang="sr-Cyrl-CS" sz="1600" b="1" dirty="0">
              <a:solidFill>
                <a:schemeClr val="tx2"/>
              </a:solidFill>
            </a:endParaRPr>
          </a:p>
          <a:p>
            <a:pPr marL="0" indent="0" algn="ctr">
              <a:spcBef>
                <a:spcPts val="0"/>
              </a:spcBef>
              <a:buNone/>
            </a:pPr>
            <a:r>
              <a:rPr lang="en-US" sz="1600" dirty="0" smtClean="0">
                <a:solidFill>
                  <a:schemeClr val="tx2"/>
                </a:solidFill>
              </a:rPr>
              <a:t>Belgrade</a:t>
            </a:r>
            <a:r>
              <a:rPr lang="sr-Cyrl-CS" sz="1600" dirty="0" smtClean="0">
                <a:solidFill>
                  <a:schemeClr val="tx2"/>
                </a:solidFill>
              </a:rPr>
              <a:t>, </a:t>
            </a:r>
            <a:r>
              <a:rPr lang="en-US" sz="1600" dirty="0" smtClean="0">
                <a:solidFill>
                  <a:schemeClr val="tx2"/>
                </a:solidFill>
              </a:rPr>
              <a:t>str. </a:t>
            </a:r>
            <a:r>
              <a:rPr lang="en-US" sz="1600" dirty="0" err="1" smtClean="0">
                <a:solidFill>
                  <a:schemeClr val="tx2"/>
                </a:solidFill>
              </a:rPr>
              <a:t>Bulevar</a:t>
            </a:r>
            <a:r>
              <a:rPr lang="en-US" sz="1600" dirty="0" smtClean="0">
                <a:solidFill>
                  <a:schemeClr val="tx2"/>
                </a:solidFill>
              </a:rPr>
              <a:t> </a:t>
            </a:r>
            <a:r>
              <a:rPr lang="en-US" sz="1600" dirty="0" err="1" smtClean="0">
                <a:solidFill>
                  <a:schemeClr val="tx2"/>
                </a:solidFill>
              </a:rPr>
              <a:t>karalja</a:t>
            </a:r>
            <a:r>
              <a:rPr lang="en-US" sz="1600" dirty="0" smtClean="0">
                <a:solidFill>
                  <a:schemeClr val="tx2"/>
                </a:solidFill>
              </a:rPr>
              <a:t> Aleksandra no.15</a:t>
            </a:r>
            <a:endParaRPr lang="sr-Cyrl-CS" sz="1600" dirty="0">
              <a:solidFill>
                <a:schemeClr val="tx2"/>
              </a:solidFill>
            </a:endParaRPr>
          </a:p>
          <a:p>
            <a:pPr marL="0" indent="0" algn="ctr">
              <a:spcBef>
                <a:spcPts val="0"/>
              </a:spcBef>
              <a:buNone/>
            </a:pPr>
            <a:r>
              <a:rPr lang="en-US" sz="1600" dirty="0" smtClean="0">
                <a:solidFill>
                  <a:schemeClr val="tx2"/>
                </a:solidFill>
              </a:rPr>
              <a:t>Tel</a:t>
            </a:r>
            <a:r>
              <a:rPr lang="sr-Cyrl-CS" sz="1600" dirty="0" smtClean="0">
                <a:solidFill>
                  <a:schemeClr val="tx2"/>
                </a:solidFill>
              </a:rPr>
              <a:t>. </a:t>
            </a:r>
            <a:r>
              <a:rPr lang="sr-Cyrl-CS" sz="1600" dirty="0">
                <a:solidFill>
                  <a:schemeClr val="tx2"/>
                </a:solidFill>
              </a:rPr>
              <a:t>011/34-08-900</a:t>
            </a:r>
            <a:endParaRPr lang="sr-Latn-RS" sz="1600" dirty="0">
              <a:solidFill>
                <a:schemeClr val="tx2"/>
              </a:solidFill>
            </a:endParaRPr>
          </a:p>
          <a:p>
            <a:pPr marL="0" indent="0" algn="ctr">
              <a:spcBef>
                <a:spcPts val="0"/>
              </a:spcBef>
              <a:buNone/>
            </a:pPr>
            <a:r>
              <a:rPr lang="sr-Latn-RS" sz="1600" dirty="0" err="1">
                <a:solidFill>
                  <a:schemeClr val="tx2"/>
                </a:solidFill>
              </a:rPr>
              <a:t>www.poverenik.rs</a:t>
            </a:r>
            <a:endParaRPr lang="sr-Cyrl-CS" sz="1600" dirty="0">
              <a:solidFill>
                <a:schemeClr val="tx2"/>
              </a:solidFill>
            </a:endParaRPr>
          </a:p>
          <a:p>
            <a:pPr marL="0" indent="0" algn="ctr">
              <a:spcBef>
                <a:spcPts val="0"/>
              </a:spcBef>
              <a:buNone/>
            </a:pPr>
            <a:r>
              <a:rPr lang="en-US" sz="1600" dirty="0">
                <a:solidFill>
                  <a:schemeClr val="bg2">
                    <a:lumMod val="10000"/>
                  </a:schemeClr>
                </a:solidFill>
                <a:hlinkClick r:id="rId2"/>
              </a:rPr>
              <a:t>o</a:t>
            </a:r>
            <a:r>
              <a:rPr lang="sr-Latn-RS" sz="1600" dirty="0" err="1">
                <a:solidFill>
                  <a:schemeClr val="bg2">
                    <a:lumMod val="10000"/>
                  </a:schemeClr>
                </a:solidFill>
                <a:hlinkClick r:id="rId2"/>
              </a:rPr>
              <a:t>ffice</a:t>
            </a:r>
            <a:r>
              <a:rPr lang="en-US" sz="1600" dirty="0" smtClean="0">
                <a:solidFill>
                  <a:schemeClr val="bg2">
                    <a:lumMod val="10000"/>
                  </a:schemeClr>
                </a:solidFill>
                <a:hlinkClick r:id="rId2"/>
              </a:rPr>
              <a:t>@poverenik.rs</a:t>
            </a:r>
            <a:endParaRPr lang="en-US" sz="1600" dirty="0" smtClean="0">
              <a:solidFill>
                <a:schemeClr val="bg2">
                  <a:lumMod val="10000"/>
                </a:schemeClr>
              </a:solidFill>
            </a:endParaRPr>
          </a:p>
          <a:p>
            <a:pPr marL="0" indent="0" algn="ctr">
              <a:spcBef>
                <a:spcPts val="0"/>
              </a:spcBef>
              <a:buNone/>
            </a:pPr>
            <a:endParaRPr lang="en-US" sz="1600" dirty="0">
              <a:solidFill>
                <a:schemeClr val="bg2">
                  <a:lumMod val="10000"/>
                </a:schemeClr>
              </a:solidFill>
            </a:endParaRPr>
          </a:p>
          <a:p>
            <a:pPr marL="0" indent="0">
              <a:spcBef>
                <a:spcPts val="0"/>
              </a:spcBef>
              <a:buNone/>
            </a:pPr>
            <a:r>
              <a:rPr lang="en-US" sz="1600" dirty="0" smtClean="0">
                <a:solidFill>
                  <a:schemeClr val="bg2">
                    <a:lumMod val="25000"/>
                  </a:schemeClr>
                </a:solidFill>
              </a:rPr>
              <a:t>My contact:</a:t>
            </a:r>
          </a:p>
          <a:p>
            <a:pPr marL="0" indent="0">
              <a:spcBef>
                <a:spcPts val="0"/>
              </a:spcBef>
              <a:buNone/>
            </a:pPr>
            <a:r>
              <a:rPr lang="en-US" sz="1600" dirty="0" err="1" smtClean="0">
                <a:solidFill>
                  <a:schemeClr val="bg2">
                    <a:lumMod val="25000"/>
                  </a:schemeClr>
                </a:solidFill>
              </a:rPr>
              <a:t>Bojan</a:t>
            </a:r>
            <a:r>
              <a:rPr lang="en-US" sz="1600" dirty="0" smtClean="0">
                <a:solidFill>
                  <a:schemeClr val="bg2">
                    <a:lumMod val="25000"/>
                  </a:schemeClr>
                </a:solidFill>
              </a:rPr>
              <a:t> </a:t>
            </a:r>
            <a:r>
              <a:rPr lang="en-US" sz="1600" dirty="0" err="1" smtClean="0">
                <a:solidFill>
                  <a:schemeClr val="bg2">
                    <a:lumMod val="25000"/>
                  </a:schemeClr>
                </a:solidFill>
              </a:rPr>
              <a:t>Marsicanin</a:t>
            </a:r>
            <a:r>
              <a:rPr lang="en-US" sz="1600" dirty="0" smtClean="0">
                <a:solidFill>
                  <a:schemeClr val="bg2">
                    <a:lumMod val="25000"/>
                  </a:schemeClr>
                </a:solidFill>
              </a:rPr>
              <a:t> – independent advisor </a:t>
            </a:r>
          </a:p>
          <a:p>
            <a:pPr marL="0" indent="0">
              <a:spcBef>
                <a:spcPts val="0"/>
              </a:spcBef>
              <a:buNone/>
            </a:pPr>
            <a:r>
              <a:rPr lang="en-US" sz="1600" dirty="0" smtClean="0">
                <a:solidFill>
                  <a:schemeClr val="bg2">
                    <a:lumMod val="25000"/>
                  </a:schemeClr>
                </a:solidFill>
              </a:rPr>
              <a:t>in Department I of the Sector for supervision </a:t>
            </a:r>
          </a:p>
          <a:p>
            <a:pPr marL="0" indent="0">
              <a:spcBef>
                <a:spcPts val="0"/>
              </a:spcBef>
              <a:buNone/>
            </a:pPr>
            <a:r>
              <a:rPr lang="en-US" sz="1600" dirty="0" smtClean="0">
                <a:solidFill>
                  <a:schemeClr val="bg2">
                    <a:lumMod val="25000"/>
                  </a:schemeClr>
                </a:solidFill>
              </a:rPr>
              <a:t>of the  Commissionaire's office.</a:t>
            </a:r>
          </a:p>
          <a:p>
            <a:pPr marL="0" indent="0">
              <a:spcBef>
                <a:spcPts val="0"/>
              </a:spcBef>
              <a:buNone/>
            </a:pPr>
            <a:r>
              <a:rPr lang="en-US" sz="1600" dirty="0" smtClean="0">
                <a:solidFill>
                  <a:schemeClr val="bg2">
                    <a:lumMod val="25000"/>
                  </a:schemeClr>
                </a:solidFill>
              </a:rPr>
              <a:t>bojan.marsicanin@poverenik.rs</a:t>
            </a:r>
          </a:p>
          <a:p>
            <a:pPr marL="0" indent="0">
              <a:spcBef>
                <a:spcPts val="0"/>
              </a:spcBef>
              <a:buNone/>
            </a:pPr>
            <a:endParaRPr lang="en-US" sz="1600" dirty="0" smtClean="0">
              <a:solidFill>
                <a:schemeClr val="bg2">
                  <a:lumMod val="10000"/>
                </a:schemeClr>
              </a:solidFill>
            </a:endParaRPr>
          </a:p>
          <a:p>
            <a:pPr marL="0" indent="0">
              <a:buNone/>
            </a:pPr>
            <a:endParaRPr lang="en-US" sz="1600" b="1" dirty="0">
              <a:solidFill>
                <a:schemeClr val="tx2"/>
              </a:solidFill>
            </a:endParaRPr>
          </a:p>
          <a:p>
            <a:pPr marL="0" indent="0">
              <a:buNone/>
            </a:pPr>
            <a:endParaRPr lang="en-US" sz="4000" b="1" dirty="0">
              <a:solidFill>
                <a:schemeClr val="tx2"/>
              </a:solidFill>
            </a:endParaRPr>
          </a:p>
        </p:txBody>
      </p:sp>
    </p:spTree>
    <p:extLst>
      <p:ext uri="{BB962C8B-B14F-4D97-AF65-F5344CB8AC3E}">
        <p14:creationId xmlns:p14="http://schemas.microsoft.com/office/powerpoint/2010/main" val="3483124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372580"/>
          </a:xfrm>
        </p:spPr>
        <p:txBody>
          <a:bodyPr>
            <a:normAutofit fontScale="90000"/>
          </a:bodyPr>
          <a:lstStyle/>
          <a:p>
            <a:pPr algn="ct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200" b="1" dirty="0" smtClean="0">
                <a:solidFill>
                  <a:srgbClr val="FF0000"/>
                </a:solidFill>
              </a:rPr>
              <a:t>OVERVIEW OF THE SITUATION IN SERBIA IN THE FIELD OF EMPLOYMENT</a:t>
            </a:r>
            <a:endParaRPr lang="sr-Latn-RS" sz="2200" b="1" dirty="0">
              <a:solidFill>
                <a:srgbClr val="FF0000"/>
              </a:solidFill>
            </a:endParaRPr>
          </a:p>
        </p:txBody>
      </p:sp>
      <p:sp>
        <p:nvSpPr>
          <p:cNvPr id="3" name="Content Placeholder 2"/>
          <p:cNvSpPr>
            <a:spLocks noGrp="1"/>
          </p:cNvSpPr>
          <p:nvPr>
            <p:ph idx="1"/>
          </p:nvPr>
        </p:nvSpPr>
        <p:spPr>
          <a:xfrm>
            <a:off x="467544" y="1484784"/>
            <a:ext cx="8229600" cy="5214974"/>
          </a:xfrm>
        </p:spPr>
        <p:txBody>
          <a:bodyPr>
            <a:normAutofit/>
          </a:bodyPr>
          <a:lstStyle/>
          <a:p>
            <a:pPr marL="0" indent="0" algn="just">
              <a:buNone/>
            </a:pPr>
            <a:r>
              <a:rPr lang="en-US" sz="1800" b="1" dirty="0" smtClean="0">
                <a:solidFill>
                  <a:schemeClr val="tx2"/>
                </a:solidFill>
              </a:rPr>
              <a:t>Main traits:</a:t>
            </a:r>
          </a:p>
          <a:p>
            <a:pPr marL="457200" indent="-457200" algn="just">
              <a:spcBef>
                <a:spcPts val="3000"/>
              </a:spcBef>
              <a:buAutoNum type="arabicPeriod"/>
            </a:pPr>
            <a:r>
              <a:rPr lang="en-US" sz="2000" dirty="0" smtClean="0">
                <a:solidFill>
                  <a:schemeClr val="tx2"/>
                </a:solidFill>
              </a:rPr>
              <a:t>high unemployment officially at around 18% (youth unemployment almost 50%)</a:t>
            </a:r>
          </a:p>
          <a:p>
            <a:pPr marL="457200" indent="-457200" algn="just">
              <a:spcBef>
                <a:spcPts val="3000"/>
              </a:spcBef>
              <a:buAutoNum type="arabicPeriod"/>
            </a:pPr>
            <a:r>
              <a:rPr lang="en-US" sz="2000" dirty="0" smtClean="0">
                <a:solidFill>
                  <a:schemeClr val="tx2"/>
                </a:solidFill>
              </a:rPr>
              <a:t>low wages (around 370eur average net)</a:t>
            </a:r>
          </a:p>
          <a:p>
            <a:pPr marL="457200" indent="-457200" algn="just">
              <a:spcBef>
                <a:spcPts val="3000"/>
              </a:spcBef>
              <a:buAutoNum type="arabicPeriod"/>
            </a:pPr>
            <a:r>
              <a:rPr lang="en-US" sz="2000" dirty="0" smtClean="0">
                <a:solidFill>
                  <a:schemeClr val="tx2"/>
                </a:solidFill>
              </a:rPr>
              <a:t>transitional economy </a:t>
            </a:r>
          </a:p>
          <a:p>
            <a:pPr marL="457200" indent="-457200" algn="just">
              <a:spcBef>
                <a:spcPts val="3000"/>
              </a:spcBef>
              <a:buAutoNum type="arabicPeriod"/>
            </a:pPr>
            <a:r>
              <a:rPr lang="en-US" sz="2000" dirty="0" smtClean="0">
                <a:solidFill>
                  <a:schemeClr val="tx2"/>
                </a:solidFill>
              </a:rPr>
              <a:t>specifics of the labor market (employee leasing, complex employer structure, contract work …etc.)</a:t>
            </a:r>
          </a:p>
          <a:p>
            <a:pPr marL="457200" indent="-457200" algn="just">
              <a:spcBef>
                <a:spcPts val="1200"/>
              </a:spcBef>
              <a:buAutoNum type="arabicPeriod"/>
            </a:pPr>
            <a:endParaRPr lang="en-US" sz="2000" dirty="0" smtClean="0">
              <a:solidFill>
                <a:schemeClr val="tx2"/>
              </a:solidFill>
            </a:endParaRPr>
          </a:p>
          <a:p>
            <a:pPr marL="0" indent="0" algn="just">
              <a:buNone/>
            </a:pPr>
            <a:endParaRPr lang="en-US" sz="4000" dirty="0" smtClean="0">
              <a:solidFill>
                <a:schemeClr val="tx2"/>
              </a:solidFill>
            </a:endParaRPr>
          </a:p>
          <a:p>
            <a:pPr marL="0" indent="0" algn="just">
              <a:buNone/>
            </a:pPr>
            <a:endParaRPr lang="en-US" sz="4000" dirty="0" smtClean="0">
              <a:solidFill>
                <a:schemeClr val="tx2"/>
              </a:solidFill>
            </a:endParaRPr>
          </a:p>
          <a:p>
            <a:pPr marL="0" indent="0" algn="just">
              <a:buNone/>
            </a:pPr>
            <a:endParaRPr lang="en-US" sz="4000" dirty="0" smtClean="0">
              <a:solidFill>
                <a:schemeClr val="tx2"/>
              </a:solidFill>
            </a:endParaRPr>
          </a:p>
          <a:p>
            <a:pPr marL="0" indent="0" algn="just">
              <a:buNone/>
            </a:pPr>
            <a:endParaRPr lang="sr-Latn-RS" sz="4600" b="1" dirty="0">
              <a:solidFill>
                <a:schemeClr val="tx2"/>
              </a:solidFill>
            </a:endParaRPr>
          </a:p>
        </p:txBody>
      </p:sp>
    </p:spTree>
    <p:extLst>
      <p:ext uri="{BB962C8B-B14F-4D97-AF65-F5344CB8AC3E}">
        <p14:creationId xmlns:p14="http://schemas.microsoft.com/office/powerpoint/2010/main" val="427817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372580"/>
          </a:xfrm>
        </p:spPr>
        <p:txBody>
          <a:bodyPr>
            <a:normAutofit fontScale="90000"/>
          </a:bodyPr>
          <a:lstStyle/>
          <a:p>
            <a:pPr algn="ct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DISBALANCE OF POWER AS A PRESUMTION</a:t>
            </a:r>
            <a:endParaRPr lang="sr-Latn-RS" sz="2200" b="1" dirty="0">
              <a:solidFill>
                <a:srgbClr val="FF0000"/>
              </a:solidFill>
            </a:endParaRPr>
          </a:p>
        </p:txBody>
      </p:sp>
      <p:sp>
        <p:nvSpPr>
          <p:cNvPr id="3" name="Content Placeholder 2"/>
          <p:cNvSpPr>
            <a:spLocks noGrp="1"/>
          </p:cNvSpPr>
          <p:nvPr>
            <p:ph idx="1"/>
          </p:nvPr>
        </p:nvSpPr>
        <p:spPr>
          <a:xfrm>
            <a:off x="467544" y="1484784"/>
            <a:ext cx="8229600" cy="5214974"/>
          </a:xfrm>
        </p:spPr>
        <p:txBody>
          <a:bodyPr>
            <a:normAutofit/>
          </a:bodyPr>
          <a:lstStyle/>
          <a:p>
            <a:pPr marL="0" indent="0" algn="just">
              <a:spcBef>
                <a:spcPts val="3000"/>
              </a:spcBef>
              <a:buNone/>
            </a:pPr>
            <a:endParaRPr lang="en-US" sz="2000" dirty="0" smtClean="0">
              <a:solidFill>
                <a:schemeClr val="tx2"/>
              </a:solidFill>
            </a:endParaRPr>
          </a:p>
          <a:p>
            <a:pPr marL="0" indent="0" algn="just">
              <a:spcBef>
                <a:spcPts val="3000"/>
              </a:spcBef>
              <a:buNone/>
            </a:pPr>
            <a:r>
              <a:rPr lang="en-US" sz="2000" dirty="0" smtClean="0">
                <a:solidFill>
                  <a:schemeClr val="tx2"/>
                </a:solidFill>
              </a:rPr>
              <a:t>Labor market in Serbia has an inherent flaw – the </a:t>
            </a:r>
            <a:r>
              <a:rPr lang="en-US" sz="2000" dirty="0">
                <a:solidFill>
                  <a:schemeClr val="tx2"/>
                </a:solidFill>
              </a:rPr>
              <a:t>overwhelming </a:t>
            </a:r>
            <a:r>
              <a:rPr lang="en-US" sz="2000" dirty="0" err="1">
                <a:solidFill>
                  <a:schemeClr val="tx2"/>
                </a:solidFill>
              </a:rPr>
              <a:t>disbalance</a:t>
            </a:r>
            <a:r>
              <a:rPr lang="en-US" sz="2000" dirty="0">
                <a:solidFill>
                  <a:schemeClr val="tx2"/>
                </a:solidFill>
              </a:rPr>
              <a:t> </a:t>
            </a:r>
            <a:r>
              <a:rPr lang="en-US" sz="2000" dirty="0" smtClean="0">
                <a:solidFill>
                  <a:schemeClr val="tx2"/>
                </a:solidFill>
              </a:rPr>
              <a:t>of power between the employer and the employee. </a:t>
            </a:r>
          </a:p>
          <a:p>
            <a:pPr marL="0" indent="0" algn="just">
              <a:spcBef>
                <a:spcPts val="3000"/>
              </a:spcBef>
              <a:buNone/>
            </a:pPr>
            <a:r>
              <a:rPr lang="en-US" sz="2000" dirty="0">
                <a:solidFill>
                  <a:schemeClr val="tx2"/>
                </a:solidFill>
              </a:rPr>
              <a:t>In order to get a job or to keep a job, employee is willing to put his privacy and his personal data at the disposal of the employer, </a:t>
            </a:r>
            <a:r>
              <a:rPr lang="sr-Latn-CS" sz="2000" dirty="0" err="1" smtClean="0">
                <a:solidFill>
                  <a:schemeClr val="tx2"/>
                </a:solidFill>
              </a:rPr>
              <a:t>compliciting</a:t>
            </a:r>
            <a:r>
              <a:rPr lang="sr-Latn-CS" sz="2000" dirty="0" smtClean="0">
                <a:solidFill>
                  <a:schemeClr val="tx2"/>
                </a:solidFill>
              </a:rPr>
              <a:t> </a:t>
            </a:r>
            <a:r>
              <a:rPr lang="en-US" sz="2000" dirty="0" smtClean="0">
                <a:solidFill>
                  <a:schemeClr val="tx2"/>
                </a:solidFill>
              </a:rPr>
              <a:t>to </a:t>
            </a:r>
            <a:r>
              <a:rPr lang="en-US" sz="2000" dirty="0">
                <a:solidFill>
                  <a:schemeClr val="tx2"/>
                </a:solidFill>
              </a:rPr>
              <a:t>the illegal data </a:t>
            </a:r>
            <a:r>
              <a:rPr lang="en-US" sz="2000" dirty="0" smtClean="0">
                <a:solidFill>
                  <a:schemeClr val="tx2"/>
                </a:solidFill>
              </a:rPr>
              <a:t>processing.</a:t>
            </a:r>
            <a:endParaRPr lang="en-US" sz="2000" dirty="0">
              <a:solidFill>
                <a:schemeClr val="tx2"/>
              </a:solidFill>
            </a:endParaRPr>
          </a:p>
          <a:p>
            <a:pPr marL="0" indent="0" algn="just">
              <a:spcBef>
                <a:spcPts val="3000"/>
              </a:spcBef>
              <a:buNone/>
            </a:pPr>
            <a:endParaRPr lang="en-US" sz="2000" dirty="0" smtClean="0">
              <a:solidFill>
                <a:schemeClr val="tx2"/>
              </a:solidFill>
            </a:endParaRPr>
          </a:p>
          <a:p>
            <a:pPr marL="0" indent="0" algn="just">
              <a:buNone/>
            </a:pPr>
            <a:endParaRPr lang="en-US" sz="4000" dirty="0" smtClean="0">
              <a:solidFill>
                <a:schemeClr val="tx2"/>
              </a:solidFill>
            </a:endParaRPr>
          </a:p>
          <a:p>
            <a:pPr marL="0" indent="0" algn="just">
              <a:buNone/>
            </a:pPr>
            <a:endParaRPr lang="en-US" sz="4000" dirty="0" smtClean="0">
              <a:solidFill>
                <a:schemeClr val="tx2"/>
              </a:solidFill>
            </a:endParaRPr>
          </a:p>
          <a:p>
            <a:pPr marL="0" indent="0" algn="just">
              <a:buNone/>
            </a:pPr>
            <a:endParaRPr lang="sr-Latn-RS" sz="4600" b="1" dirty="0">
              <a:solidFill>
                <a:schemeClr val="tx2"/>
              </a:solidFill>
            </a:endParaRPr>
          </a:p>
        </p:txBody>
      </p:sp>
      <p:pic>
        <p:nvPicPr>
          <p:cNvPr id="2050" name="Picture 2" descr="C:\Users\bojan.marsicanin\Desktop\Sarajevo konferencija\20150821084816-Badboss1300px.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866407"/>
            <a:ext cx="4536504" cy="254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6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372580"/>
          </a:xfrm>
        </p:spPr>
        <p:txBody>
          <a:bodyPr>
            <a:normAutofit fontScale="90000"/>
          </a:bodyPr>
          <a:lstStyle/>
          <a:p>
            <a:pPr algn="ct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PRESUMPTIONS FOR THE LEGALITY OF THE PERSONAL DATA PROCESSING </a:t>
            </a:r>
            <a:endParaRPr lang="sr-Latn-RS" sz="2200" b="1" dirty="0">
              <a:solidFill>
                <a:srgbClr val="FF0000"/>
              </a:solidFill>
            </a:endParaRPr>
          </a:p>
        </p:txBody>
      </p:sp>
      <p:sp>
        <p:nvSpPr>
          <p:cNvPr id="3" name="Content Placeholder 2"/>
          <p:cNvSpPr>
            <a:spLocks noGrp="1"/>
          </p:cNvSpPr>
          <p:nvPr>
            <p:ph idx="1"/>
          </p:nvPr>
        </p:nvSpPr>
        <p:spPr>
          <a:xfrm>
            <a:off x="467544" y="1700808"/>
            <a:ext cx="8229600" cy="4998950"/>
          </a:xfrm>
        </p:spPr>
        <p:txBody>
          <a:bodyPr>
            <a:normAutofit/>
          </a:bodyPr>
          <a:lstStyle/>
          <a:p>
            <a:pPr marL="457200" indent="-457200" algn="just">
              <a:spcBef>
                <a:spcPts val="600"/>
              </a:spcBef>
              <a:buAutoNum type="arabicPeriod"/>
            </a:pPr>
            <a:r>
              <a:rPr lang="en-US" sz="2000" dirty="0" smtClean="0">
                <a:solidFill>
                  <a:schemeClr val="tx2"/>
                </a:solidFill>
              </a:rPr>
              <a:t>Legal basis</a:t>
            </a:r>
          </a:p>
          <a:p>
            <a:pPr marL="457200" indent="-457200" algn="just">
              <a:spcBef>
                <a:spcPts val="600"/>
              </a:spcBef>
              <a:buAutoNum type="arabicPeriod"/>
            </a:pPr>
            <a:r>
              <a:rPr lang="en-US" sz="2000" dirty="0" smtClean="0">
                <a:solidFill>
                  <a:schemeClr val="tx2"/>
                </a:solidFill>
              </a:rPr>
              <a:t>Adequate information for the employee</a:t>
            </a:r>
          </a:p>
          <a:p>
            <a:pPr marL="457200" indent="-457200" algn="just">
              <a:spcBef>
                <a:spcPts val="600"/>
              </a:spcBef>
              <a:buAutoNum type="arabicPeriod"/>
            </a:pPr>
            <a:r>
              <a:rPr lang="en-US" sz="2000" dirty="0" smtClean="0">
                <a:solidFill>
                  <a:schemeClr val="tx2"/>
                </a:solidFill>
              </a:rPr>
              <a:t>Necessity of the personal data processing for the specific legitimate purpose</a:t>
            </a:r>
          </a:p>
          <a:p>
            <a:pPr marL="457200" indent="-457200" algn="just">
              <a:spcBef>
                <a:spcPts val="600"/>
              </a:spcBef>
              <a:buAutoNum type="arabicPeriod"/>
            </a:pPr>
            <a:r>
              <a:rPr lang="en-US" sz="2000" dirty="0" smtClean="0">
                <a:solidFill>
                  <a:schemeClr val="tx2"/>
                </a:solidFill>
              </a:rPr>
              <a:t>Right balance between the right</a:t>
            </a:r>
            <a:r>
              <a:rPr lang="sr-Latn-CS" sz="2000" dirty="0" smtClean="0">
                <a:solidFill>
                  <a:schemeClr val="tx2"/>
                </a:solidFill>
              </a:rPr>
              <a:t>s</a:t>
            </a:r>
            <a:r>
              <a:rPr lang="en-US" sz="2000" dirty="0" smtClean="0">
                <a:solidFill>
                  <a:schemeClr val="tx2"/>
                </a:solidFill>
              </a:rPr>
              <a:t> of data subject, and interests of the employer</a:t>
            </a:r>
          </a:p>
          <a:p>
            <a:pPr marL="457200" indent="-457200" algn="just">
              <a:spcBef>
                <a:spcPts val="600"/>
              </a:spcBef>
              <a:buAutoNum type="arabicPeriod"/>
            </a:pPr>
            <a:endParaRPr lang="en-US" sz="2000" dirty="0" smtClean="0">
              <a:solidFill>
                <a:schemeClr val="tx2"/>
              </a:solidFill>
            </a:endParaRPr>
          </a:p>
          <a:p>
            <a:pPr marL="0" indent="0" algn="just">
              <a:buNone/>
            </a:pPr>
            <a:endParaRPr lang="en-US" sz="1800" dirty="0" smtClean="0">
              <a:solidFill>
                <a:schemeClr val="tx2"/>
              </a:solidFill>
            </a:endParaRPr>
          </a:p>
          <a:p>
            <a:pPr marL="0" indent="0" algn="just">
              <a:buNone/>
            </a:pPr>
            <a:endParaRPr lang="en-US" sz="4000" dirty="0" smtClean="0">
              <a:solidFill>
                <a:schemeClr val="tx2"/>
              </a:solidFill>
            </a:endParaRPr>
          </a:p>
          <a:p>
            <a:pPr marL="0" indent="0" algn="just">
              <a:buNone/>
            </a:pPr>
            <a:endParaRPr lang="sr-Latn-RS" sz="4600" b="1" dirty="0">
              <a:solidFill>
                <a:schemeClr val="tx2"/>
              </a:solidFill>
            </a:endParaRPr>
          </a:p>
        </p:txBody>
      </p:sp>
      <p:pic>
        <p:nvPicPr>
          <p:cNvPr id="5127" name="Picture 7" descr="C:\Users\bojan.marsicanin\Desktop\Sarajevo konferencija\surveillanceiStock_000047415498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10185">
            <a:off x="5854817" y="4728993"/>
            <a:ext cx="3137943" cy="186695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bojan.marsicanin\Desktop\Sarajevo konferencija\contrato-de-experienc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20015">
            <a:off x="1816139" y="4432119"/>
            <a:ext cx="2997293" cy="199819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bojan.marsicanin\Desktop\Sarajevo konferencija\83809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91139">
            <a:off x="629688" y="4046701"/>
            <a:ext cx="1847591" cy="239137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bojan.marsicanin\Desktop\Sarajevo konferencija\internet-privac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08760">
            <a:off x="4543989" y="4101556"/>
            <a:ext cx="2421731" cy="183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876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372580"/>
          </a:xfrm>
        </p:spPr>
        <p:txBody>
          <a:bodyPr>
            <a:normAutofit fontScale="90000"/>
          </a:bodyPr>
          <a:lstStyle/>
          <a:p>
            <a:pPr algn="ct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LEGAL BASIS – IS THE CONSENT POSIBLE?</a:t>
            </a:r>
            <a:endParaRPr lang="sr-Latn-RS" sz="2200" b="1" dirty="0">
              <a:solidFill>
                <a:srgbClr val="FF0000"/>
              </a:solidFill>
            </a:endParaRPr>
          </a:p>
        </p:txBody>
      </p:sp>
      <p:sp>
        <p:nvSpPr>
          <p:cNvPr id="3" name="Content Placeholder 2"/>
          <p:cNvSpPr>
            <a:spLocks noGrp="1"/>
          </p:cNvSpPr>
          <p:nvPr>
            <p:ph idx="1"/>
          </p:nvPr>
        </p:nvSpPr>
        <p:spPr>
          <a:xfrm>
            <a:off x="395536" y="1417884"/>
            <a:ext cx="8229600" cy="5214974"/>
          </a:xfrm>
        </p:spPr>
        <p:txBody>
          <a:bodyPr>
            <a:normAutofit lnSpcReduction="10000"/>
          </a:bodyPr>
          <a:lstStyle/>
          <a:p>
            <a:pPr marL="0" indent="0" algn="just">
              <a:spcBef>
                <a:spcPts val="600"/>
              </a:spcBef>
              <a:buNone/>
            </a:pPr>
            <a:r>
              <a:rPr lang="en-US" sz="2000" dirty="0" smtClean="0">
                <a:solidFill>
                  <a:schemeClr val="tx2"/>
                </a:solidFill>
              </a:rPr>
              <a:t>Legal basis for the personal data processing:</a:t>
            </a:r>
          </a:p>
          <a:p>
            <a:pPr marL="457200" indent="-457200" algn="just">
              <a:spcBef>
                <a:spcPts val="600"/>
              </a:spcBef>
              <a:buAutoNum type="arabicPeriod"/>
            </a:pPr>
            <a:r>
              <a:rPr lang="en-US" sz="2000" dirty="0" smtClean="0">
                <a:solidFill>
                  <a:schemeClr val="tx2"/>
                </a:solidFill>
              </a:rPr>
              <a:t>Consent of data subject/employee</a:t>
            </a:r>
          </a:p>
          <a:p>
            <a:pPr marL="457200" indent="-457200" algn="just">
              <a:spcBef>
                <a:spcPts val="600"/>
              </a:spcBef>
              <a:buAutoNum type="arabicPeriod"/>
            </a:pPr>
            <a:r>
              <a:rPr lang="en-US" sz="2000" dirty="0" smtClean="0">
                <a:solidFill>
                  <a:schemeClr val="tx2"/>
                </a:solidFill>
              </a:rPr>
              <a:t>Permitted data processing without a consent of data subject (processing needed in order to fulfill the labor contract / legitimate interest of the employer)</a:t>
            </a:r>
          </a:p>
          <a:p>
            <a:pPr marL="457200" indent="-457200" algn="just">
              <a:spcBef>
                <a:spcPts val="600"/>
              </a:spcBef>
              <a:buAutoNum type="arabicPeriod"/>
            </a:pPr>
            <a:r>
              <a:rPr lang="en-US" sz="2000" dirty="0" smtClean="0">
                <a:solidFill>
                  <a:schemeClr val="bg2">
                    <a:lumMod val="25000"/>
                  </a:schemeClr>
                </a:solidFill>
              </a:rPr>
              <a:t>Obligations / authorization from other laws </a:t>
            </a:r>
          </a:p>
          <a:p>
            <a:pPr marL="0" indent="0" algn="just">
              <a:buNone/>
            </a:pPr>
            <a:endParaRPr lang="en-US" sz="1800" dirty="0" smtClean="0">
              <a:solidFill>
                <a:schemeClr val="tx2"/>
              </a:solidFill>
            </a:endParaRPr>
          </a:p>
          <a:p>
            <a:pPr marL="0" indent="0" algn="just">
              <a:buNone/>
            </a:pPr>
            <a:r>
              <a:rPr lang="en-US" sz="1800" dirty="0" err="1" smtClean="0">
                <a:solidFill>
                  <a:schemeClr val="tx2"/>
                </a:solidFill>
              </a:rPr>
              <a:t>Disbalance</a:t>
            </a:r>
            <a:r>
              <a:rPr lang="en-US" sz="1800" dirty="0" smtClean="0">
                <a:solidFill>
                  <a:schemeClr val="tx2"/>
                </a:solidFill>
              </a:rPr>
              <a:t> of power between parties, and the toxic environment </a:t>
            </a:r>
            <a:r>
              <a:rPr lang="sr-Latn-CS" sz="1800" dirty="0" err="1" smtClean="0">
                <a:solidFill>
                  <a:schemeClr val="tx2"/>
                </a:solidFill>
              </a:rPr>
              <a:t>that</a:t>
            </a:r>
            <a:r>
              <a:rPr lang="en-US" sz="1800" dirty="0" smtClean="0">
                <a:solidFill>
                  <a:schemeClr val="tx2"/>
                </a:solidFill>
              </a:rPr>
              <a:t>`</a:t>
            </a:r>
            <a:r>
              <a:rPr lang="sr-Latn-CS" sz="1800" dirty="0" smtClean="0">
                <a:solidFill>
                  <a:schemeClr val="tx2"/>
                </a:solidFill>
              </a:rPr>
              <a:t>s </a:t>
            </a:r>
            <a:r>
              <a:rPr lang="en-US" sz="1800" dirty="0" smtClean="0">
                <a:solidFill>
                  <a:schemeClr val="tx2"/>
                </a:solidFill>
              </a:rPr>
              <a:t>present at the labor market, raises question about legality of the given consent – is the employee  free in giving his consent, can the </a:t>
            </a:r>
          </a:p>
          <a:p>
            <a:pPr marL="0" indent="0" algn="just">
              <a:buNone/>
            </a:pPr>
            <a:r>
              <a:rPr lang="en-US" sz="1800" dirty="0" smtClean="0">
                <a:solidFill>
                  <a:schemeClr val="tx2"/>
                </a:solidFill>
              </a:rPr>
              <a:t>consent be considered </a:t>
            </a:r>
            <a:r>
              <a:rPr lang="en-US" sz="1800" dirty="0" smtClean="0">
                <a:solidFill>
                  <a:schemeClr val="tx2"/>
                </a:solidFill>
              </a:rPr>
              <a:t>valid?</a:t>
            </a:r>
            <a:r>
              <a:rPr lang="en-US" sz="1800" dirty="0" smtClean="0">
                <a:solidFill>
                  <a:schemeClr val="tx2"/>
                </a:solidFill>
              </a:rPr>
              <a:t>  </a:t>
            </a:r>
          </a:p>
          <a:p>
            <a:pPr marL="0" indent="0" algn="just">
              <a:buNone/>
            </a:pPr>
            <a:endParaRPr lang="en-US" sz="1800" dirty="0" smtClean="0">
              <a:solidFill>
                <a:schemeClr val="tx2"/>
              </a:solidFill>
            </a:endParaRPr>
          </a:p>
          <a:p>
            <a:pPr marL="0" indent="0" algn="just">
              <a:buNone/>
            </a:pPr>
            <a:r>
              <a:rPr lang="en-US" sz="1800" dirty="0" smtClean="0">
                <a:solidFill>
                  <a:schemeClr val="tx2"/>
                </a:solidFill>
              </a:rPr>
              <a:t>In all cases the employer is obliged to inform </a:t>
            </a:r>
          </a:p>
          <a:p>
            <a:pPr marL="0" indent="0" algn="just">
              <a:buNone/>
            </a:pPr>
            <a:r>
              <a:rPr lang="en-US" sz="1800" dirty="0" smtClean="0">
                <a:solidFill>
                  <a:schemeClr val="tx2"/>
                </a:solidFill>
              </a:rPr>
              <a:t>the employee in detail and fairly about data </a:t>
            </a:r>
          </a:p>
          <a:p>
            <a:pPr marL="0" indent="0" algn="just">
              <a:buNone/>
            </a:pPr>
            <a:r>
              <a:rPr lang="en-US" sz="1800" dirty="0" smtClean="0">
                <a:solidFill>
                  <a:schemeClr val="tx2"/>
                </a:solidFill>
              </a:rPr>
              <a:t>processing he is under at his workplace/related to </a:t>
            </a:r>
          </a:p>
          <a:p>
            <a:pPr marL="0" indent="0" algn="just">
              <a:buNone/>
            </a:pPr>
            <a:r>
              <a:rPr lang="en-US" sz="1800" dirty="0" smtClean="0">
                <a:solidFill>
                  <a:schemeClr val="tx2"/>
                </a:solidFill>
              </a:rPr>
              <a:t>the work.</a:t>
            </a:r>
          </a:p>
          <a:p>
            <a:pPr marL="0" indent="0" algn="just">
              <a:buNone/>
            </a:pPr>
            <a:endParaRPr lang="en-US" sz="4000" dirty="0" smtClean="0">
              <a:solidFill>
                <a:schemeClr val="tx2"/>
              </a:solidFill>
            </a:endParaRPr>
          </a:p>
          <a:p>
            <a:pPr marL="0" indent="0" algn="just">
              <a:buNone/>
            </a:pPr>
            <a:endParaRPr lang="en-US" sz="4600" b="1" dirty="0">
              <a:solidFill>
                <a:schemeClr val="tx2"/>
              </a:solidFill>
            </a:endParaRPr>
          </a:p>
        </p:txBody>
      </p:sp>
      <p:pic>
        <p:nvPicPr>
          <p:cNvPr id="3074" name="Picture 2" descr="C:\Users\bojan.marsicanin\Desktop\Sarajevo konferencija\6176826198_495a578cba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3416" y="4242356"/>
            <a:ext cx="3600400" cy="2390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90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372580"/>
          </a:xfrm>
        </p:spPr>
        <p:txBody>
          <a:bodyPr>
            <a:normAutofit fontScale="90000"/>
          </a:bodyPr>
          <a:lstStyle/>
          <a:p>
            <a:pPr algn="ct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LAW AUTHORISATION AS A LEGAL BASIS FOR PERSONAL DATA PROCESSING</a:t>
            </a:r>
            <a:endParaRPr lang="en-US" sz="2200" b="1" dirty="0">
              <a:solidFill>
                <a:srgbClr val="FF0000"/>
              </a:solidFill>
            </a:endParaRPr>
          </a:p>
        </p:txBody>
      </p:sp>
      <p:sp>
        <p:nvSpPr>
          <p:cNvPr id="3" name="Content Placeholder 2"/>
          <p:cNvSpPr>
            <a:spLocks noGrp="1"/>
          </p:cNvSpPr>
          <p:nvPr>
            <p:ph idx="1"/>
          </p:nvPr>
        </p:nvSpPr>
        <p:spPr>
          <a:xfrm>
            <a:off x="467544" y="1484784"/>
            <a:ext cx="8229600" cy="5214974"/>
          </a:xfrm>
        </p:spPr>
        <p:txBody>
          <a:bodyPr>
            <a:normAutofit/>
          </a:bodyPr>
          <a:lstStyle/>
          <a:p>
            <a:pPr marL="457200" indent="-457200" algn="just">
              <a:spcBef>
                <a:spcPts val="600"/>
              </a:spcBef>
              <a:buAutoNum type="arabicPeriod"/>
            </a:pPr>
            <a:r>
              <a:rPr lang="en-US" sz="2000" dirty="0" smtClean="0">
                <a:solidFill>
                  <a:schemeClr val="tx2"/>
                </a:solidFill>
              </a:rPr>
              <a:t>Labor law</a:t>
            </a:r>
          </a:p>
          <a:p>
            <a:pPr marL="457200" indent="-457200" algn="just">
              <a:spcBef>
                <a:spcPts val="600"/>
              </a:spcBef>
              <a:buAutoNum type="arabicPeriod"/>
            </a:pPr>
            <a:r>
              <a:rPr lang="en-US" sz="2000" dirty="0" smtClean="0">
                <a:solidFill>
                  <a:schemeClr val="tx2"/>
                </a:solidFill>
              </a:rPr>
              <a:t>Law on civil servants</a:t>
            </a:r>
          </a:p>
          <a:p>
            <a:pPr marL="457200" indent="-457200" algn="just">
              <a:spcBef>
                <a:spcPts val="600"/>
              </a:spcBef>
              <a:buAutoNum type="arabicPeriod"/>
            </a:pPr>
            <a:r>
              <a:rPr lang="en-US" sz="2000" dirty="0" smtClean="0">
                <a:solidFill>
                  <a:schemeClr val="tx2"/>
                </a:solidFill>
              </a:rPr>
              <a:t>Other laws (Anti-discrimination law, Law on health insurance, Law on safety and health on work… etc.)</a:t>
            </a:r>
          </a:p>
          <a:p>
            <a:pPr marL="457200" indent="-457200" algn="just">
              <a:spcBef>
                <a:spcPts val="600"/>
              </a:spcBef>
              <a:buAutoNum type="arabicPeriod"/>
            </a:pPr>
            <a:endParaRPr lang="en-US" sz="2000" dirty="0">
              <a:solidFill>
                <a:schemeClr val="tx2"/>
              </a:solidFill>
            </a:endParaRPr>
          </a:p>
          <a:p>
            <a:pPr marL="0" indent="0" algn="just">
              <a:spcBef>
                <a:spcPts val="600"/>
              </a:spcBef>
              <a:buNone/>
            </a:pPr>
            <a:r>
              <a:rPr lang="sr-Latn-CS" sz="2000" dirty="0" err="1" smtClean="0">
                <a:solidFill>
                  <a:schemeClr val="tx2"/>
                </a:solidFill>
                <a:latin typeface="+mj-lt"/>
              </a:rPr>
              <a:t>Labor</a:t>
            </a:r>
            <a:r>
              <a:rPr lang="sr-Latn-CS" sz="2000" dirty="0" smtClean="0">
                <a:solidFill>
                  <a:schemeClr val="tx2"/>
                </a:solidFill>
                <a:latin typeface="+mj-lt"/>
              </a:rPr>
              <a:t> </a:t>
            </a:r>
            <a:r>
              <a:rPr lang="sr-Latn-CS" sz="2000" dirty="0" err="1" smtClean="0">
                <a:solidFill>
                  <a:schemeClr val="tx2"/>
                </a:solidFill>
                <a:latin typeface="+mj-lt"/>
              </a:rPr>
              <a:t>law</a:t>
            </a:r>
            <a:r>
              <a:rPr lang="en-US" sz="2000" dirty="0" smtClean="0">
                <a:solidFill>
                  <a:schemeClr val="tx2"/>
                </a:solidFill>
                <a:latin typeface="+mj-lt"/>
              </a:rPr>
              <a:t>:</a:t>
            </a:r>
          </a:p>
          <a:p>
            <a:pPr marL="0" indent="0" algn="just">
              <a:spcBef>
                <a:spcPts val="600"/>
              </a:spcBef>
              <a:buNone/>
            </a:pPr>
            <a:r>
              <a:rPr lang="en-US" sz="1400" dirty="0" smtClean="0">
                <a:solidFill>
                  <a:schemeClr val="bg2">
                    <a:lumMod val="25000"/>
                  </a:schemeClr>
                </a:solidFill>
                <a:latin typeface="+mj-lt"/>
              </a:rPr>
              <a:t>Article 15. employee is obliged to inform the employer about relevant circumstances  which can influence, or could influence his job performance, and fulfillment of tasks stipulated in the work contract. </a:t>
            </a:r>
          </a:p>
          <a:p>
            <a:pPr marL="0" indent="0" algn="just">
              <a:buNone/>
            </a:pPr>
            <a:r>
              <a:rPr lang="en-US" sz="1400" dirty="0" smtClean="0">
                <a:solidFill>
                  <a:schemeClr val="bg2">
                    <a:lumMod val="25000"/>
                  </a:schemeClr>
                </a:solidFill>
                <a:latin typeface="+mj-lt"/>
              </a:rPr>
              <a:t>Article 18. law forbids any kind of discrimination in relation to gender, birth, language, skin color, pregnancy, health status, nationality, faith, martial status, sexual orientation, political affiliation… etc.</a:t>
            </a:r>
            <a:endParaRPr lang="vi-VN" sz="1400" dirty="0">
              <a:solidFill>
                <a:schemeClr val="bg2">
                  <a:lumMod val="25000"/>
                </a:schemeClr>
              </a:solidFill>
              <a:latin typeface="+mj-lt"/>
            </a:endParaRPr>
          </a:p>
          <a:p>
            <a:pPr marL="0" indent="0" algn="just">
              <a:buNone/>
            </a:pPr>
            <a:r>
              <a:rPr lang="en-US" sz="1400" dirty="0" smtClean="0">
                <a:solidFill>
                  <a:schemeClr val="bg2">
                    <a:lumMod val="25000"/>
                  </a:schemeClr>
                </a:solidFill>
                <a:latin typeface="+mj-lt"/>
              </a:rPr>
              <a:t>Article 26. candidate is obliged to submit papers and other proof of his qualifications for the job he is applying for, according to those stated in the employers documents for the specific work position. The employer can not demand the candidate to submit personal data about his personal and family life, martial status, family planning, or the information and documentation which are not in direct connection to the job he is applying for</a:t>
            </a:r>
            <a:r>
              <a:rPr lang="sr-Latn-CS" sz="1400" dirty="0" smtClean="0">
                <a:solidFill>
                  <a:schemeClr val="bg2">
                    <a:lumMod val="25000"/>
                  </a:schemeClr>
                </a:solidFill>
                <a:latin typeface="+mj-lt"/>
              </a:rPr>
              <a:t>.</a:t>
            </a:r>
            <a:endParaRPr lang="en-US" sz="1400" dirty="0">
              <a:solidFill>
                <a:schemeClr val="bg2">
                  <a:lumMod val="25000"/>
                </a:schemeClr>
              </a:solidFill>
              <a:latin typeface="+mj-lt"/>
            </a:endParaRPr>
          </a:p>
          <a:p>
            <a:pPr marL="0" indent="0" algn="just">
              <a:buNone/>
            </a:pPr>
            <a:r>
              <a:rPr lang="en-US" sz="1400" dirty="0" smtClean="0">
                <a:solidFill>
                  <a:schemeClr val="bg2">
                    <a:lumMod val="25000"/>
                  </a:schemeClr>
                </a:solidFill>
                <a:latin typeface="+mj-lt"/>
              </a:rPr>
              <a:t>Article 83. the employee has a right to demand an insight into documentation with his personal data, kept with the employer, with a right to demand to erase data that is not directly needed for the purpose of employment, or to correct false data. Employees personal data can not be made disclosed to a third party, unless it is stipulated by the law.</a:t>
            </a:r>
          </a:p>
          <a:p>
            <a:endParaRPr lang="vi-VN" sz="2000" dirty="0">
              <a:latin typeface="+mj-lt"/>
            </a:endParaRPr>
          </a:p>
          <a:p>
            <a:endParaRPr lang="en-US" sz="2000" dirty="0" smtClean="0"/>
          </a:p>
          <a:p>
            <a:endParaRPr lang="en-US" sz="2000" dirty="0"/>
          </a:p>
          <a:p>
            <a:endParaRPr lang="vi-VN" sz="2000" dirty="0"/>
          </a:p>
          <a:p>
            <a:pPr marL="0" indent="0" algn="just">
              <a:spcBef>
                <a:spcPts val="600"/>
              </a:spcBef>
              <a:buNone/>
            </a:pPr>
            <a:endParaRPr lang="en-US" sz="2000" dirty="0" smtClean="0">
              <a:solidFill>
                <a:schemeClr val="tx2"/>
              </a:solidFill>
            </a:endParaRPr>
          </a:p>
          <a:p>
            <a:pPr marL="457200" indent="-457200" algn="just">
              <a:spcBef>
                <a:spcPts val="600"/>
              </a:spcBef>
              <a:buAutoNum type="arabicPeriod"/>
            </a:pPr>
            <a:endParaRPr lang="en-US" sz="2000" dirty="0" smtClean="0">
              <a:solidFill>
                <a:schemeClr val="tx2"/>
              </a:solidFill>
            </a:endParaRPr>
          </a:p>
          <a:p>
            <a:pPr marL="0" indent="0" algn="just">
              <a:buNone/>
            </a:pPr>
            <a:endParaRPr lang="en-US" sz="4000" dirty="0" smtClean="0">
              <a:solidFill>
                <a:schemeClr val="tx2"/>
              </a:solidFill>
            </a:endParaRPr>
          </a:p>
          <a:p>
            <a:pPr marL="0" indent="0" algn="just">
              <a:buNone/>
            </a:pPr>
            <a:endParaRPr lang="sr-Latn-RS" sz="4600" b="1" dirty="0">
              <a:solidFill>
                <a:schemeClr val="tx2"/>
              </a:solidFill>
            </a:endParaRPr>
          </a:p>
        </p:txBody>
      </p:sp>
    </p:spTree>
    <p:extLst>
      <p:ext uri="{BB962C8B-B14F-4D97-AF65-F5344CB8AC3E}">
        <p14:creationId xmlns:p14="http://schemas.microsoft.com/office/powerpoint/2010/main" val="171951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372580"/>
          </a:xfrm>
        </p:spPr>
        <p:txBody>
          <a:bodyPr>
            <a:normAutofit fontScale="90000"/>
          </a:bodyPr>
          <a:lstStyle/>
          <a:p>
            <a:pPr algn="ct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sr-Latn-CS" sz="2000" b="1" dirty="0" smtClean="0">
                <a:solidFill>
                  <a:srgbClr val="FF0000"/>
                </a:solidFill>
              </a:rPr>
              <a:t>FINE BALANCING ACT</a:t>
            </a:r>
            <a:endParaRPr lang="sr-Latn-RS" sz="2200" b="1" dirty="0">
              <a:solidFill>
                <a:srgbClr val="FF0000"/>
              </a:solidFill>
            </a:endParaRPr>
          </a:p>
        </p:txBody>
      </p:sp>
      <p:sp>
        <p:nvSpPr>
          <p:cNvPr id="3" name="Content Placeholder 2"/>
          <p:cNvSpPr>
            <a:spLocks noGrp="1"/>
          </p:cNvSpPr>
          <p:nvPr>
            <p:ph idx="1"/>
          </p:nvPr>
        </p:nvSpPr>
        <p:spPr>
          <a:xfrm>
            <a:off x="467544" y="1484784"/>
            <a:ext cx="8229600" cy="5214974"/>
          </a:xfrm>
        </p:spPr>
        <p:txBody>
          <a:bodyPr>
            <a:normAutofit/>
          </a:bodyPr>
          <a:lstStyle/>
          <a:p>
            <a:pPr marL="0" indent="0" algn="just">
              <a:buNone/>
            </a:pPr>
            <a:r>
              <a:rPr lang="en-US" sz="2000" dirty="0" smtClean="0">
                <a:solidFill>
                  <a:schemeClr val="tx2"/>
                </a:solidFill>
              </a:rPr>
              <a:t>Finding </a:t>
            </a:r>
            <a:r>
              <a:rPr lang="en-US" sz="2000" dirty="0">
                <a:solidFill>
                  <a:schemeClr val="tx2"/>
                </a:solidFill>
              </a:rPr>
              <a:t>the right balance between legitimate </a:t>
            </a:r>
            <a:r>
              <a:rPr lang="en-US" sz="2000" dirty="0" smtClean="0">
                <a:solidFill>
                  <a:schemeClr val="tx2"/>
                </a:solidFill>
              </a:rPr>
              <a:t>interests </a:t>
            </a:r>
            <a:r>
              <a:rPr lang="en-US" sz="2000" dirty="0">
                <a:solidFill>
                  <a:schemeClr val="tx2"/>
                </a:solidFill>
              </a:rPr>
              <a:t>of </a:t>
            </a:r>
            <a:r>
              <a:rPr lang="en-US" sz="2000" dirty="0" smtClean="0">
                <a:solidFill>
                  <a:schemeClr val="tx2"/>
                </a:solidFill>
              </a:rPr>
              <a:t>the employer  </a:t>
            </a:r>
            <a:r>
              <a:rPr lang="en-US" sz="2000" dirty="0">
                <a:solidFill>
                  <a:schemeClr val="tx2"/>
                </a:solidFill>
              </a:rPr>
              <a:t>and </a:t>
            </a:r>
            <a:r>
              <a:rPr lang="en-US" sz="2000" dirty="0" smtClean="0">
                <a:solidFill>
                  <a:schemeClr val="tx2"/>
                </a:solidFill>
              </a:rPr>
              <a:t>personal rights </a:t>
            </a:r>
            <a:r>
              <a:rPr lang="en-US" sz="2000" dirty="0">
                <a:solidFill>
                  <a:schemeClr val="tx2"/>
                </a:solidFill>
              </a:rPr>
              <a:t>of an individual employee </a:t>
            </a:r>
            <a:r>
              <a:rPr lang="en-US" sz="2000" dirty="0" smtClean="0">
                <a:solidFill>
                  <a:schemeClr val="tx2"/>
                </a:solidFill>
              </a:rPr>
              <a:t>is crucial when</a:t>
            </a:r>
            <a:r>
              <a:rPr lang="en-US" sz="2000" dirty="0" smtClean="0">
                <a:solidFill>
                  <a:schemeClr val="tx2"/>
                </a:solidFill>
              </a:rPr>
              <a:t> determining whether </a:t>
            </a:r>
            <a:r>
              <a:rPr lang="en-US" sz="2000" dirty="0" smtClean="0">
                <a:solidFill>
                  <a:schemeClr val="tx2"/>
                </a:solidFill>
              </a:rPr>
              <a:t>personal data processing is legal or not.</a:t>
            </a:r>
            <a:endParaRPr lang="en-US" sz="2000" dirty="0" smtClean="0">
              <a:solidFill>
                <a:schemeClr val="tx2"/>
              </a:solidFill>
            </a:endParaRPr>
          </a:p>
        </p:txBody>
      </p:sp>
      <p:pic>
        <p:nvPicPr>
          <p:cNvPr id="4098" name="Picture 2" descr="C:\Users\bojan.marsicanin\Desktop\Sarajevo konferencija\scale-clipar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562724"/>
            <a:ext cx="4166930" cy="36004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ojan.marsicanin\Desktop\Sarajevo konferencija\Individual-30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204" y="3627181"/>
            <a:ext cx="1471486" cy="14714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ojan.marsicanin\Desktop\Sarajevo konferencija\company_building-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3174362"/>
            <a:ext cx="1188562" cy="11885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19672" y="6453336"/>
            <a:ext cx="7416824" cy="369332"/>
          </a:xfrm>
          <a:prstGeom prst="rect">
            <a:avLst/>
          </a:prstGeom>
          <a:noFill/>
        </p:spPr>
        <p:txBody>
          <a:bodyPr wrap="square" rtlCol="0">
            <a:spAutoFit/>
          </a:bodyPr>
          <a:lstStyle/>
          <a:p>
            <a:r>
              <a:rPr lang="en-US" dirty="0" smtClean="0">
                <a:solidFill>
                  <a:schemeClr val="tx2">
                    <a:lumMod val="75000"/>
                  </a:schemeClr>
                </a:solidFill>
              </a:rPr>
              <a:t>Obligation of the data controller, and a challenge for the Commissioner</a:t>
            </a:r>
            <a:endParaRPr lang="en-US" dirty="0">
              <a:solidFill>
                <a:schemeClr val="tx2">
                  <a:lumMod val="75000"/>
                </a:schemeClr>
              </a:solidFill>
            </a:endParaRPr>
          </a:p>
        </p:txBody>
      </p:sp>
    </p:spTree>
    <p:extLst>
      <p:ext uri="{BB962C8B-B14F-4D97-AF65-F5344CB8AC3E}">
        <p14:creationId xmlns:p14="http://schemas.microsoft.com/office/powerpoint/2010/main" val="269170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372580"/>
          </a:xfrm>
        </p:spPr>
        <p:txBody>
          <a:bodyPr>
            <a:normAutofit fontScale="90000"/>
          </a:bodyPr>
          <a:lstStyle/>
          <a:p>
            <a:pPr algn="ct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OTHER CHALLENGES IN THE COMMISSIONER`S WORK</a:t>
            </a:r>
            <a:endParaRPr lang="sr-Latn-RS" sz="2200" b="1" dirty="0">
              <a:solidFill>
                <a:srgbClr val="FF0000"/>
              </a:solidFill>
            </a:endParaRPr>
          </a:p>
        </p:txBody>
      </p:sp>
      <p:sp>
        <p:nvSpPr>
          <p:cNvPr id="3" name="Content Placeholder 2"/>
          <p:cNvSpPr>
            <a:spLocks noGrp="1"/>
          </p:cNvSpPr>
          <p:nvPr>
            <p:ph idx="1"/>
          </p:nvPr>
        </p:nvSpPr>
        <p:spPr>
          <a:xfrm>
            <a:off x="467544" y="2276872"/>
            <a:ext cx="8229600" cy="3384376"/>
          </a:xfrm>
        </p:spPr>
        <p:txBody>
          <a:bodyPr>
            <a:normAutofit/>
          </a:bodyPr>
          <a:lstStyle/>
          <a:p>
            <a:pPr marL="0" indent="0" algn="just">
              <a:spcBef>
                <a:spcPts val="3000"/>
              </a:spcBef>
              <a:buNone/>
            </a:pPr>
            <a:endParaRPr lang="en-US" sz="2000" dirty="0" smtClean="0">
              <a:solidFill>
                <a:schemeClr val="tx2"/>
              </a:solidFill>
            </a:endParaRPr>
          </a:p>
          <a:p>
            <a:pPr marL="0" indent="0" algn="just">
              <a:buNone/>
            </a:pPr>
            <a:endParaRPr lang="en-US" sz="4000" dirty="0" smtClean="0">
              <a:solidFill>
                <a:schemeClr val="tx2"/>
              </a:solidFill>
            </a:endParaRPr>
          </a:p>
          <a:p>
            <a:pPr marL="0" indent="0" algn="just">
              <a:buNone/>
            </a:pPr>
            <a:endParaRPr lang="en-US" sz="4000" dirty="0" smtClean="0">
              <a:solidFill>
                <a:schemeClr val="tx2"/>
              </a:solidFill>
            </a:endParaRPr>
          </a:p>
          <a:p>
            <a:pPr marL="0" indent="0" algn="just">
              <a:buNone/>
            </a:pPr>
            <a:endParaRPr lang="sr-Latn-RS" sz="4600" b="1" dirty="0">
              <a:solidFill>
                <a:schemeClr val="tx2"/>
              </a:solidFill>
            </a:endParaRPr>
          </a:p>
        </p:txBody>
      </p:sp>
      <p:sp>
        <p:nvSpPr>
          <p:cNvPr id="5" name="Content Placeholder 2"/>
          <p:cNvSpPr txBox="1">
            <a:spLocks/>
          </p:cNvSpPr>
          <p:nvPr/>
        </p:nvSpPr>
        <p:spPr>
          <a:xfrm>
            <a:off x="619944" y="2204864"/>
            <a:ext cx="8229600" cy="380804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57200" indent="-457200" algn="just">
              <a:spcBef>
                <a:spcPts val="600"/>
              </a:spcBef>
              <a:buFont typeface="Wingdings 2"/>
              <a:buAutoNum type="arabicPeriod"/>
            </a:pPr>
            <a:r>
              <a:rPr lang="en-US" sz="2000" dirty="0" smtClean="0">
                <a:solidFill>
                  <a:schemeClr val="tx2"/>
                </a:solidFill>
              </a:rPr>
              <a:t>Number of data controllers </a:t>
            </a:r>
            <a:r>
              <a:rPr lang="en-US" sz="2000" dirty="0" smtClean="0">
                <a:solidFill>
                  <a:schemeClr val="bg2">
                    <a:lumMod val="25000"/>
                  </a:schemeClr>
                </a:solidFill>
              </a:rPr>
              <a:t>(registered legal entities in Serbia: </a:t>
            </a:r>
            <a:r>
              <a:rPr lang="sr-Cyrl-RS" sz="2000" dirty="0" smtClean="0">
                <a:solidFill>
                  <a:schemeClr val="bg2">
                    <a:lumMod val="25000"/>
                  </a:schemeClr>
                </a:solidFill>
              </a:rPr>
              <a:t>120</a:t>
            </a:r>
            <a:r>
              <a:rPr lang="en-US" sz="2000" dirty="0" smtClean="0">
                <a:solidFill>
                  <a:schemeClr val="bg2">
                    <a:lumMod val="25000"/>
                  </a:schemeClr>
                </a:solidFill>
              </a:rPr>
              <a:t>.</a:t>
            </a:r>
            <a:r>
              <a:rPr lang="sr-Cyrl-RS" sz="2000" dirty="0" smtClean="0">
                <a:solidFill>
                  <a:schemeClr val="bg2">
                    <a:lumMod val="25000"/>
                  </a:schemeClr>
                </a:solidFill>
              </a:rPr>
              <a:t>892</a:t>
            </a:r>
            <a:r>
              <a:rPr lang="en-US" sz="2000" dirty="0" smtClean="0">
                <a:solidFill>
                  <a:schemeClr val="bg2">
                    <a:lumMod val="25000"/>
                  </a:schemeClr>
                </a:solidFill>
              </a:rPr>
              <a:t>,</a:t>
            </a:r>
            <a:r>
              <a:rPr lang="sr-Cyrl-RS" sz="2000" dirty="0" smtClean="0">
                <a:solidFill>
                  <a:schemeClr val="bg2">
                    <a:lumMod val="25000"/>
                  </a:schemeClr>
                </a:solidFill>
              </a:rPr>
              <a:t> </a:t>
            </a:r>
            <a:r>
              <a:rPr lang="en-US" sz="2000" dirty="0" smtClean="0">
                <a:solidFill>
                  <a:schemeClr val="bg2">
                    <a:lumMod val="25000"/>
                  </a:schemeClr>
                </a:solidFill>
              </a:rPr>
              <a:t>registered entrepreneurs</a:t>
            </a:r>
            <a:r>
              <a:rPr lang="sr-Cyrl-RS" sz="2000" dirty="0" smtClean="0">
                <a:solidFill>
                  <a:schemeClr val="bg2">
                    <a:lumMod val="25000"/>
                  </a:schemeClr>
                </a:solidFill>
              </a:rPr>
              <a:t>: 217</a:t>
            </a:r>
            <a:r>
              <a:rPr lang="en-US" sz="2000" dirty="0" smtClean="0">
                <a:solidFill>
                  <a:schemeClr val="bg2">
                    <a:lumMod val="25000"/>
                  </a:schemeClr>
                </a:solidFill>
              </a:rPr>
              <a:t>.</a:t>
            </a:r>
            <a:r>
              <a:rPr lang="sr-Cyrl-RS" sz="2000" dirty="0" smtClean="0">
                <a:solidFill>
                  <a:schemeClr val="bg2">
                    <a:lumMod val="25000"/>
                  </a:schemeClr>
                </a:solidFill>
              </a:rPr>
              <a:t>035</a:t>
            </a:r>
            <a:r>
              <a:rPr lang="en-US" sz="2000" dirty="0">
                <a:solidFill>
                  <a:schemeClr val="bg2">
                    <a:lumMod val="25000"/>
                  </a:schemeClr>
                </a:solidFill>
              </a:rPr>
              <a:t>)</a:t>
            </a:r>
            <a:endParaRPr lang="en-US" sz="2000" dirty="0" smtClean="0">
              <a:solidFill>
                <a:schemeClr val="bg2">
                  <a:lumMod val="25000"/>
                </a:schemeClr>
              </a:solidFill>
            </a:endParaRPr>
          </a:p>
          <a:p>
            <a:pPr marL="457200" indent="-457200" algn="just">
              <a:spcBef>
                <a:spcPts val="600"/>
              </a:spcBef>
              <a:buFont typeface="Wingdings 2"/>
              <a:buAutoNum type="arabicPeriod"/>
            </a:pPr>
            <a:r>
              <a:rPr lang="en-US" sz="2000" dirty="0" smtClean="0">
                <a:solidFill>
                  <a:schemeClr val="bg2">
                    <a:lumMod val="25000"/>
                  </a:schemeClr>
                </a:solidFill>
              </a:rPr>
              <a:t>Uninformed data controllers and data subject about obligations, rights and limitations in personal data processing</a:t>
            </a:r>
          </a:p>
          <a:p>
            <a:pPr marL="457200" indent="-457200" algn="just">
              <a:spcBef>
                <a:spcPts val="600"/>
              </a:spcBef>
              <a:buFont typeface="Wingdings 2"/>
              <a:buAutoNum type="arabicPeriod"/>
            </a:pPr>
            <a:r>
              <a:rPr lang="en-US" sz="2000" dirty="0">
                <a:solidFill>
                  <a:schemeClr val="tx2"/>
                </a:solidFill>
              </a:rPr>
              <a:t>Unwillingness of </a:t>
            </a:r>
            <a:r>
              <a:rPr lang="en-US" sz="2000" dirty="0" smtClean="0">
                <a:solidFill>
                  <a:schemeClr val="tx2"/>
                </a:solidFill>
              </a:rPr>
              <a:t>data subjects to rapport violations</a:t>
            </a:r>
          </a:p>
          <a:p>
            <a:pPr marL="457200" indent="-457200" algn="just">
              <a:spcBef>
                <a:spcPts val="600"/>
              </a:spcBef>
              <a:buFont typeface="Wingdings 2"/>
              <a:buAutoNum type="arabicPeriod"/>
            </a:pPr>
            <a:r>
              <a:rPr lang="en-US" sz="2000" dirty="0" smtClean="0">
                <a:solidFill>
                  <a:schemeClr val="tx2"/>
                </a:solidFill>
              </a:rPr>
              <a:t>New technology and innovative data processing (biometrics, tracking programs, GPS tracking, video surveillance… etc.)</a:t>
            </a:r>
          </a:p>
          <a:p>
            <a:pPr marL="457200" indent="-457200" algn="just">
              <a:spcBef>
                <a:spcPts val="600"/>
              </a:spcBef>
              <a:buFont typeface="Wingdings 2"/>
              <a:buAutoNum type="arabicPeriod"/>
            </a:pPr>
            <a:r>
              <a:rPr lang="en-US" sz="2000" dirty="0" smtClean="0">
                <a:solidFill>
                  <a:schemeClr val="tx2"/>
                </a:solidFill>
              </a:rPr>
              <a:t>Personal data transfer abroad (foreign ownership)</a:t>
            </a:r>
          </a:p>
          <a:p>
            <a:pPr marL="0" indent="0" algn="just">
              <a:buFont typeface="Wingdings 2"/>
              <a:buNone/>
            </a:pPr>
            <a:endParaRPr lang="en-US" sz="1800" dirty="0" smtClean="0">
              <a:solidFill>
                <a:schemeClr val="tx2"/>
              </a:solidFill>
            </a:endParaRPr>
          </a:p>
          <a:p>
            <a:pPr marL="0" indent="0" algn="just">
              <a:buFont typeface="Wingdings 2"/>
              <a:buNone/>
            </a:pPr>
            <a:endParaRPr lang="sr-Latn-RS" sz="4600" b="1" dirty="0">
              <a:solidFill>
                <a:schemeClr val="tx2"/>
              </a:solidFill>
            </a:endParaRPr>
          </a:p>
        </p:txBody>
      </p:sp>
    </p:spTree>
    <p:extLst>
      <p:ext uri="{BB962C8B-B14F-4D97-AF65-F5344CB8AC3E}">
        <p14:creationId xmlns:p14="http://schemas.microsoft.com/office/powerpoint/2010/main" val="2904009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372580"/>
          </a:xfrm>
        </p:spPr>
        <p:txBody>
          <a:bodyPr>
            <a:normAutofit fontScale="90000"/>
          </a:bodyPr>
          <a:lstStyle/>
          <a:p>
            <a:pPr algn="ct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EXAMPLE 1. – RECRUTING PROCESS</a:t>
            </a:r>
            <a:endParaRPr lang="sr-Latn-RS" sz="2200" b="1" dirty="0">
              <a:solidFill>
                <a:srgbClr val="FF0000"/>
              </a:solidFill>
            </a:endParaRPr>
          </a:p>
        </p:txBody>
      </p:sp>
      <p:sp>
        <p:nvSpPr>
          <p:cNvPr id="3" name="Content Placeholder 2"/>
          <p:cNvSpPr>
            <a:spLocks noGrp="1"/>
          </p:cNvSpPr>
          <p:nvPr>
            <p:ph idx="1"/>
          </p:nvPr>
        </p:nvSpPr>
        <p:spPr>
          <a:xfrm>
            <a:off x="467544" y="2276872"/>
            <a:ext cx="8229600" cy="3384376"/>
          </a:xfrm>
        </p:spPr>
        <p:txBody>
          <a:bodyPr>
            <a:normAutofit/>
          </a:bodyPr>
          <a:lstStyle/>
          <a:p>
            <a:pPr marL="0" indent="0" algn="just">
              <a:spcBef>
                <a:spcPts val="3000"/>
              </a:spcBef>
              <a:buNone/>
            </a:pPr>
            <a:endParaRPr lang="en-US" sz="2000" dirty="0" smtClean="0">
              <a:solidFill>
                <a:schemeClr val="tx2"/>
              </a:solidFill>
            </a:endParaRPr>
          </a:p>
          <a:p>
            <a:pPr marL="0" indent="0" algn="just">
              <a:buNone/>
            </a:pPr>
            <a:endParaRPr lang="en-US" sz="4000" dirty="0" smtClean="0">
              <a:solidFill>
                <a:schemeClr val="tx2"/>
              </a:solidFill>
            </a:endParaRPr>
          </a:p>
          <a:p>
            <a:pPr marL="0" indent="0" algn="just">
              <a:buNone/>
            </a:pPr>
            <a:endParaRPr lang="en-US" sz="4000" dirty="0" smtClean="0">
              <a:solidFill>
                <a:schemeClr val="tx2"/>
              </a:solidFill>
            </a:endParaRPr>
          </a:p>
          <a:p>
            <a:pPr marL="0" indent="0" algn="just">
              <a:buNone/>
            </a:pPr>
            <a:endParaRPr lang="sr-Latn-RS" sz="4600" b="1" dirty="0">
              <a:solidFill>
                <a:schemeClr val="tx2"/>
              </a:solidFill>
            </a:endParaRPr>
          </a:p>
        </p:txBody>
      </p:sp>
      <p:sp>
        <p:nvSpPr>
          <p:cNvPr id="5" name="Content Placeholder 2"/>
          <p:cNvSpPr txBox="1">
            <a:spLocks/>
          </p:cNvSpPr>
          <p:nvPr/>
        </p:nvSpPr>
        <p:spPr>
          <a:xfrm>
            <a:off x="619944" y="1700808"/>
            <a:ext cx="8229600" cy="431209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spcBef>
                <a:spcPts val="0"/>
              </a:spcBef>
              <a:buNone/>
            </a:pPr>
            <a:r>
              <a:rPr lang="en-US" sz="1800" dirty="0">
                <a:solidFill>
                  <a:schemeClr val="bg2">
                    <a:lumMod val="25000"/>
                  </a:schemeClr>
                </a:solidFill>
              </a:rPr>
              <a:t>Commissioner received </a:t>
            </a:r>
            <a:r>
              <a:rPr lang="en-US" sz="1800" dirty="0" smtClean="0">
                <a:solidFill>
                  <a:schemeClr val="bg2">
                    <a:lumMod val="25000"/>
                  </a:schemeClr>
                </a:solidFill>
              </a:rPr>
              <a:t>a complaint in regards to extensive data processing  of personal data during the application process for vacant job position with the employer. </a:t>
            </a:r>
          </a:p>
          <a:p>
            <a:pPr marL="0" indent="0" algn="just">
              <a:spcBef>
                <a:spcPts val="0"/>
              </a:spcBef>
              <a:buNone/>
            </a:pPr>
            <a:endParaRPr lang="en-US" sz="1800" dirty="0" smtClean="0">
              <a:solidFill>
                <a:schemeClr val="bg2">
                  <a:lumMod val="25000"/>
                </a:schemeClr>
              </a:solidFill>
            </a:endParaRPr>
          </a:p>
          <a:p>
            <a:pPr marL="0" indent="0" algn="just">
              <a:spcBef>
                <a:spcPts val="0"/>
              </a:spcBef>
              <a:buNone/>
            </a:pPr>
            <a:r>
              <a:rPr lang="en-US" sz="1800" dirty="0">
                <a:solidFill>
                  <a:schemeClr val="bg2">
                    <a:lumMod val="25000"/>
                  </a:schemeClr>
                </a:solidFill>
              </a:rPr>
              <a:t>Commissioner conducted </a:t>
            </a:r>
            <a:r>
              <a:rPr lang="en-US" sz="1800" dirty="0" smtClean="0">
                <a:solidFill>
                  <a:schemeClr val="bg2">
                    <a:lumMod val="25000"/>
                  </a:schemeClr>
                </a:solidFill>
              </a:rPr>
              <a:t>a supervision</a:t>
            </a:r>
            <a:r>
              <a:rPr lang="en-US" sz="1800" dirty="0" smtClean="0">
                <a:solidFill>
                  <a:schemeClr val="bg2">
                    <a:lumMod val="25000"/>
                  </a:schemeClr>
                </a:solidFill>
              </a:rPr>
              <a:t>, finding that the employer </a:t>
            </a:r>
            <a:r>
              <a:rPr lang="en-US" sz="1800" dirty="0" smtClean="0">
                <a:solidFill>
                  <a:schemeClr val="bg2">
                    <a:lumMod val="25000"/>
                  </a:schemeClr>
                </a:solidFill>
              </a:rPr>
              <a:t>has been collecting personal data from job </a:t>
            </a:r>
            <a:r>
              <a:rPr lang="en-US" sz="1800" dirty="0" err="1" smtClean="0">
                <a:solidFill>
                  <a:schemeClr val="bg2">
                    <a:lumMod val="25000"/>
                  </a:schemeClr>
                </a:solidFill>
              </a:rPr>
              <a:t>appllicants</a:t>
            </a:r>
            <a:r>
              <a:rPr lang="en-US" sz="1800" dirty="0" smtClean="0">
                <a:solidFill>
                  <a:schemeClr val="bg2">
                    <a:lumMod val="25000"/>
                  </a:schemeClr>
                </a:solidFill>
              </a:rPr>
              <a:t>, </a:t>
            </a:r>
            <a:r>
              <a:rPr lang="en-US" sz="1800" dirty="0" smtClean="0">
                <a:solidFill>
                  <a:schemeClr val="bg2">
                    <a:lumMod val="25000"/>
                  </a:schemeClr>
                </a:solidFill>
              </a:rPr>
              <a:t>asking them to fill out a form with fields such as: nationality, martial status, number of family members in the same household, ownership of the property in which the candidate is living in, age and number o</a:t>
            </a:r>
            <a:r>
              <a:rPr lang="sr-Latn-CS" sz="1800" dirty="0" smtClean="0">
                <a:solidFill>
                  <a:schemeClr val="bg2">
                    <a:lumMod val="25000"/>
                  </a:schemeClr>
                </a:solidFill>
              </a:rPr>
              <a:t>f</a:t>
            </a:r>
            <a:r>
              <a:rPr lang="en-US" sz="1800" dirty="0" smtClean="0">
                <a:solidFill>
                  <a:schemeClr val="bg2">
                    <a:lumMod val="25000"/>
                  </a:schemeClr>
                </a:solidFill>
              </a:rPr>
              <a:t> children, who can take care of children in case </a:t>
            </a:r>
          </a:p>
          <a:p>
            <a:pPr marL="0" indent="0" algn="just">
              <a:spcBef>
                <a:spcPts val="0"/>
              </a:spcBef>
              <a:buNone/>
            </a:pPr>
            <a:r>
              <a:rPr lang="en-US" sz="1800" dirty="0" smtClean="0">
                <a:solidFill>
                  <a:schemeClr val="bg2">
                    <a:lumMod val="25000"/>
                  </a:schemeClr>
                </a:solidFill>
              </a:rPr>
              <a:t>of illness, financial situation of the candidate, number of cups </a:t>
            </a:r>
          </a:p>
          <a:p>
            <a:pPr marL="0" indent="0" algn="just">
              <a:spcBef>
                <a:spcPts val="0"/>
              </a:spcBef>
              <a:buNone/>
            </a:pPr>
            <a:r>
              <a:rPr lang="en-US" sz="1800" dirty="0">
                <a:solidFill>
                  <a:schemeClr val="bg2">
                    <a:lumMod val="25000"/>
                  </a:schemeClr>
                </a:solidFill>
              </a:rPr>
              <a:t>o</a:t>
            </a:r>
            <a:r>
              <a:rPr lang="en-US" sz="1800" dirty="0" smtClean="0">
                <a:solidFill>
                  <a:schemeClr val="bg2">
                    <a:lumMod val="25000"/>
                  </a:schemeClr>
                </a:solidFill>
              </a:rPr>
              <a:t>f coffee, cigarettes and alcohol drinks candidate consumes </a:t>
            </a:r>
          </a:p>
          <a:p>
            <a:pPr marL="0" indent="0" algn="just">
              <a:spcBef>
                <a:spcPts val="0"/>
              </a:spcBef>
              <a:buNone/>
            </a:pPr>
            <a:r>
              <a:rPr lang="en-US" sz="1800" dirty="0" smtClean="0">
                <a:solidFill>
                  <a:schemeClr val="bg2">
                    <a:lumMod val="25000"/>
                  </a:schemeClr>
                </a:solidFill>
              </a:rPr>
              <a:t>during one day, religion that the candidate practices… etc.</a:t>
            </a:r>
          </a:p>
          <a:p>
            <a:pPr marL="0" indent="0" algn="just">
              <a:spcBef>
                <a:spcPts val="0"/>
              </a:spcBef>
              <a:buNone/>
            </a:pPr>
            <a:endParaRPr lang="en-US" sz="1800" dirty="0" smtClean="0">
              <a:solidFill>
                <a:schemeClr val="bg2">
                  <a:lumMod val="25000"/>
                </a:schemeClr>
              </a:solidFill>
            </a:endParaRPr>
          </a:p>
          <a:p>
            <a:pPr marL="0" indent="0" algn="just">
              <a:spcBef>
                <a:spcPts val="0"/>
              </a:spcBef>
              <a:buNone/>
            </a:pPr>
            <a:r>
              <a:rPr lang="en-US" sz="1800" dirty="0">
                <a:solidFill>
                  <a:schemeClr val="bg2">
                    <a:lumMod val="25000"/>
                  </a:schemeClr>
                </a:solidFill>
              </a:rPr>
              <a:t>Commissioner concluded </a:t>
            </a:r>
            <a:r>
              <a:rPr lang="en-US" sz="1800" dirty="0" smtClean="0">
                <a:solidFill>
                  <a:schemeClr val="bg2">
                    <a:lumMod val="25000"/>
                  </a:schemeClr>
                </a:solidFill>
              </a:rPr>
              <a:t>that the data processing was </a:t>
            </a:r>
          </a:p>
          <a:p>
            <a:pPr marL="0" indent="0" algn="just">
              <a:spcBef>
                <a:spcPts val="0"/>
              </a:spcBef>
              <a:buNone/>
            </a:pPr>
            <a:r>
              <a:rPr lang="en-US" sz="1800" dirty="0">
                <a:solidFill>
                  <a:schemeClr val="bg2">
                    <a:lumMod val="25000"/>
                  </a:schemeClr>
                </a:solidFill>
              </a:rPr>
              <a:t>e</a:t>
            </a:r>
            <a:r>
              <a:rPr lang="en-US" sz="1800" dirty="0" smtClean="0">
                <a:solidFill>
                  <a:schemeClr val="bg2">
                    <a:lumMod val="25000"/>
                  </a:schemeClr>
                </a:solidFill>
              </a:rPr>
              <a:t>xcessive and without a clear purpose. </a:t>
            </a:r>
          </a:p>
          <a:p>
            <a:pPr marL="0" indent="0" algn="just">
              <a:buFont typeface="Wingdings 2"/>
              <a:buNone/>
            </a:pPr>
            <a:endParaRPr lang="sr-Latn-RS" sz="4600" b="1" dirty="0" smtClean="0">
              <a:solidFill>
                <a:schemeClr val="tx2"/>
              </a:solidFill>
            </a:endParaRPr>
          </a:p>
          <a:p>
            <a:pPr marL="0" indent="0" algn="just">
              <a:buFont typeface="Wingdings 2"/>
              <a:buNone/>
            </a:pPr>
            <a:endParaRPr lang="sr-Latn-RS" sz="4600" b="1" dirty="0">
              <a:solidFill>
                <a:schemeClr val="tx2"/>
              </a:solidFill>
            </a:endParaRPr>
          </a:p>
        </p:txBody>
      </p:sp>
      <p:pic>
        <p:nvPicPr>
          <p:cNvPr id="2050" name="Picture 2" descr="C:\Users\bojan.marsicanin\Desktop\Sarajevo konferencija\Moja prezentacija\completing-job-appl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2460" y="4026960"/>
            <a:ext cx="1756004" cy="260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6443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3619</TotalTime>
  <Words>1516</Words>
  <Application>Microsoft Office PowerPoint</Application>
  <PresentationFormat>On-screen Show (4:3)</PresentationFormat>
  <Paragraphs>162</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Employer as data controler</vt:lpstr>
      <vt:lpstr>         OVERVIEW OF THE SITUATION IN SERBIA IN THE FIELD OF EMPLOYMENT</vt:lpstr>
      <vt:lpstr>     DISBALANCE OF POWER AS A PRESUMTION</vt:lpstr>
      <vt:lpstr>     PRESUMPTIONS FOR THE LEGALITY OF THE PERSONAL DATA PROCESSING </vt:lpstr>
      <vt:lpstr>     LEGAL BASIS – IS THE CONSENT POSIBLE?</vt:lpstr>
      <vt:lpstr>     LAW AUTHORISATION AS A LEGAL BASIS FOR PERSONAL DATA PROCESSING</vt:lpstr>
      <vt:lpstr>     FINE BALANCING ACT</vt:lpstr>
      <vt:lpstr>     OTHER CHALLENGES IN THE COMMISSIONER`S WORK</vt:lpstr>
      <vt:lpstr>     EXAMPLE 1. – RECRUTING PROCESS</vt:lpstr>
      <vt:lpstr>     EXAMPLE 2. – BIOMETRICS AT THE WORKPLACE</vt:lpstr>
      <vt:lpstr>     EXAMPLE 3. – KEYSTROKE TRACING/SCREENSHOT MAKER PROGRAM</vt:lpstr>
      <vt:lpstr>     EXAMPLE 4. – INTERIOR MINISTERY, MASSIVE DATA PROCESING FOR PURPOUSE OF „RATIONALISATION„</vt:lpstr>
      <vt:lpstr>EXAMPLE 5. – VIDEO SURVAILANCE IN THE MUSEUM</vt:lpstr>
      <vt:lpstr>EXAMPLE 6. – BUSSNESS PHONE CALL LISTING</vt:lpstr>
      <vt:lpstr>MAIN ACTIVITIES  OF THE COMMISIONER  AIMED AT IMPROVIG THE SITUATION </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Прекомерност обраде података о личности у банкарском сектору</dc:title>
  <dc:creator>Marko Dragumilo</dc:creator>
  <cp:lastModifiedBy>Bojan Marsicanin</cp:lastModifiedBy>
  <cp:revision>144</cp:revision>
  <dcterms:created xsi:type="dcterms:W3CDTF">2014-05-19T10:28:44Z</dcterms:created>
  <dcterms:modified xsi:type="dcterms:W3CDTF">2016-05-05T09:00:28Z</dcterms:modified>
</cp:coreProperties>
</file>