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8" r:id="rId3"/>
    <p:sldId id="271" r:id="rId4"/>
    <p:sldId id="307" r:id="rId5"/>
    <p:sldId id="310" r:id="rId6"/>
    <p:sldId id="314" r:id="rId7"/>
    <p:sldId id="315" r:id="rId8"/>
    <p:sldId id="316" r:id="rId9"/>
    <p:sldId id="317" r:id="rId10"/>
    <p:sldId id="301" r:id="rId11"/>
    <p:sldId id="306" r:id="rId12"/>
    <p:sldId id="280" r:id="rId13"/>
    <p:sldId id="284" r:id="rId14"/>
  </p:sldIdLst>
  <p:sldSz cx="9144000" cy="6858000" type="screen4x3"/>
  <p:notesSz cx="7010400" cy="92964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CC"/>
    <a:srgbClr val="FF7C80"/>
    <a:srgbClr val="FFFF00"/>
    <a:srgbClr val="00FFFF"/>
    <a:srgbClr val="FFFF99"/>
    <a:srgbClr val="D1EBFF"/>
    <a:srgbClr val="FFCC00"/>
    <a:srgbClr val="FFFF66"/>
    <a:srgbClr val="FFFF4B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06" autoAdjust="0"/>
    <p:restoredTop sz="94662" autoAdjust="0"/>
  </p:normalViewPr>
  <p:slideViewPr>
    <p:cSldViewPr>
      <p:cViewPr varScale="1">
        <p:scale>
          <a:sx n="56" d="100"/>
          <a:sy n="56" d="100"/>
        </p:scale>
        <p:origin x="-5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21C8D-1367-4D0A-B711-4620A3D032BC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sr-Cyrl-CS" noProof="0" smtClean="0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sr-Cyrl-CS" noProof="0" smtClean="0"/>
              <a:t>Кликните и уредите стилове текста мастера</a:t>
            </a:r>
          </a:p>
          <a:p>
            <a:pPr lvl="1"/>
            <a:r>
              <a:rPr lang="sr-Cyrl-CS" noProof="0" smtClean="0"/>
              <a:t>Други ниво</a:t>
            </a:r>
          </a:p>
          <a:p>
            <a:pPr lvl="2"/>
            <a:r>
              <a:rPr lang="sr-Cyrl-CS" noProof="0" smtClean="0"/>
              <a:t>Трећи ниво</a:t>
            </a:r>
          </a:p>
          <a:p>
            <a:pPr lvl="3"/>
            <a:r>
              <a:rPr lang="sr-Cyrl-CS" noProof="0" smtClean="0"/>
              <a:t>Четврти ниво</a:t>
            </a:r>
          </a:p>
          <a:p>
            <a:pPr lvl="4"/>
            <a:r>
              <a:rPr lang="sr-Cyrl-CS" noProof="0" smtClean="0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FF87F-E772-4717-A65C-FAB98F3084C0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0DFD-2AA6-476A-B151-8965F327334D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2AA0-2D87-45E7-BC9F-5FB6215F622C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495D-D034-4783-9940-07F540A894B7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2123-D2FE-4222-852D-95AEADFA5B29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8CC5-B481-4C02-B9B9-09434A8F1ED0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90D5-758E-4237-91BD-A6CEDA912F88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0F33-2733-4743-B257-BB195F9B8077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3B1-0F4D-49DD-8392-4FBA52553456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FB7-015B-452A-8064-60DC41CBF090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90FC-76ED-4E51-AD15-6BEC45EE834A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2AFE-ACC2-4238-B384-193CBBB5A5BC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084D-B707-4BB0-BAAB-3CC3ADF295B1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0ADA-A612-4C79-B534-F288028A114D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8185-1A3A-4D20-B383-4916A781646F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7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9F5A-50BF-43F1-9D06-BFFAE6A06172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414E-41A3-4C41-B517-E7DBF89E564E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2C29-D222-4C46-A323-1A8EB0A5063F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976B-3911-4926-B374-3B19B05154FE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282B-A43A-4B03-B5B6-507A2163E154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5E01-C434-43E2-812E-1FF8A0239D5B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FB5E-DFEB-4EBD-BC81-BDC34AD19EF1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B095-CD4E-4E07-B638-F45E6606C486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2E2C-ED9A-45D7-87B7-F72E17B54525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DBE2-7972-4091-AB18-9606331A0C1B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CS" noProof="0" smtClean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D921-581C-44F8-B174-A5E24AAE7B9F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2CCC-37EF-4A22-9A2F-A251A78A034C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4DF5-9A73-4AEA-8C7B-4068408AC304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3EF7-3733-43D3-A3FF-4A756662D0A3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38C4-AA9C-4D02-A4C0-CDEDF9FD33CB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6DF0-9BFE-4DF9-85DF-9A2E82783127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адржај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52A9-7303-451D-8F8A-8381AAD3AF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4196-1D32-43DF-AB7D-B2D043B09A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ED9D-E75F-466B-9527-6E92EA45935D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82FA-D4E4-4087-AD1A-1E454E06A78E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843C-E3F2-47ED-8A9C-7DBE19624FF5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1AC4-4CAA-4796-9942-A6395FCB5819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7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96D1-DD36-4AD9-8DB7-064C13139729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8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9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B7EC-84B3-4483-AAEB-1B98A904B9D3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372E-9B97-47C9-A951-0253FB1E6175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4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64F2-0050-41DE-A610-4AA251FCDA3D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3813-5ABA-4B47-9E73-F0CA3C278BFF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3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B78E-A5C9-463E-96DB-B51E55776E18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9DB-27E7-43F3-B318-70CB91D79B67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1A3B-8E40-478F-8582-19CD3093A3E9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sr-Cyrl-C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CS" noProof="0" smtClean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D39E-17A8-4E47-BC90-810FB03AE368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6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944F-EF92-49D2-850A-E159BB1BE9C6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Чувар места за наслов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наслов мастерa</a:t>
            </a:r>
          </a:p>
        </p:txBody>
      </p:sp>
      <p:sp>
        <p:nvSpPr>
          <p:cNvPr id="1027" name="Чувар места за 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38668-1BC1-4E95-8DF7-D5F3B76F6E0D}" type="datetimeFigureOut">
              <a:rPr lang="sr-Latn-CS"/>
              <a:pPr>
                <a:defRPr/>
              </a:pPr>
              <a:t>10.4.2013</a:t>
            </a:fld>
            <a:endParaRPr lang="sr-Cyrl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6F303F-280B-46FC-A235-D544D63F99F3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Чувар места за наслов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наслов мастерa</a:t>
            </a:r>
          </a:p>
        </p:txBody>
      </p:sp>
      <p:sp>
        <p:nvSpPr>
          <p:cNvPr id="1027" name="Чувар места за 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BB5881-A9F9-4BC7-9683-0BD30AFFF287}" type="datetimeFigureOut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10.4.2013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AB4CF-0075-499F-A5FC-43FD9747357F}" type="slidenum">
              <a:rPr lang="sr-Cyrl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Cyrl-C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Arena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339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44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24844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24844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7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3952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8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333375"/>
            <a:ext cx="684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matri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890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Слика 16" descr="2502563-674495-silhouettes-of-woman-man-kid-grandfather-grandmother-fa222222222222222mily-under-umbrella-cover-vector-illustr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3629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5410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Commissioner for Information of Public Importance and Personal Data Protection</a:t>
            </a:r>
            <a:endParaRPr lang="sr-Cyrl-CS" sz="12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sv-SE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42 Svetozara Markovića str</a:t>
            </a:r>
            <a:r>
              <a:rPr lang="sr-Cyrl-CS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sv-SE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Belgrade 11000</a:t>
            </a:r>
            <a:r>
              <a:rPr lang="sr-Cyrl-CS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sr-Latn-CS" sz="1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Republic of Serbia</a:t>
            </a:r>
            <a:endParaRPr lang="en-US" sz="1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GFGFGW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91091" cy="57912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" descr="090327 Blok sema si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943600" y="1600200"/>
            <a:ext cx="2362200" cy="28194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C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5400" y="0"/>
            <a:ext cx="9169400" cy="687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352800"/>
            <a:ext cx="8229600" cy="29546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ZAKON</a:t>
            </a:r>
            <a:r>
              <a:rPr lang="sr-Cyrl-C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 ZAŠTITI PODATAKA O LIČNOSTI</a:t>
            </a:r>
            <a:endParaRPr lang="sr-Cyrl-CS" sz="1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sr-Cyrl-CS" sz="1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Organizacione i tehničke mere</a:t>
            </a:r>
          </a:p>
          <a:p>
            <a:r>
              <a:rPr lang="sr-Cyrl-CS" sz="1400" smtClean="0">
                <a:solidFill>
                  <a:schemeClr val="bg1"/>
                </a:solidFill>
              </a:rPr>
              <a:t>Član 47</a:t>
            </a:r>
            <a:endParaRPr lang="sr-Latn-CS" sz="1400" smtClean="0">
              <a:solidFill>
                <a:schemeClr val="bg1"/>
              </a:solidFill>
            </a:endParaRPr>
          </a:p>
          <a:p>
            <a:endParaRPr lang="en-US" sz="1400" smtClean="0">
              <a:solidFill>
                <a:schemeClr val="bg1"/>
              </a:solidFill>
            </a:endParaRPr>
          </a:p>
          <a:p>
            <a:pPr algn="just"/>
            <a:r>
              <a:rPr lang="sr-Cyrl-CS" sz="1400" smtClean="0">
                <a:solidFill>
                  <a:schemeClr val="bg1"/>
                </a:solidFill>
              </a:rPr>
              <a:t>P</a:t>
            </a:r>
            <a:r>
              <a:rPr lang="ru-RU" sz="1400" smtClean="0">
                <a:solidFill>
                  <a:schemeClr val="bg1"/>
                </a:solidFill>
              </a:rPr>
              <a:t>odaci moraju biti odgovarajuće zaštićeni od zloupotreba, uništenja, gubitka, neovlašćenih promena ili pristupa. </a:t>
            </a:r>
            <a:endParaRPr lang="sr-Latn-CS" sz="1400" smtClean="0">
              <a:solidFill>
                <a:schemeClr val="bg1"/>
              </a:solidFill>
            </a:endParaRPr>
          </a:p>
          <a:p>
            <a:pPr algn="just"/>
            <a:endParaRPr lang="en-US" sz="1400" smtClean="0">
              <a:solidFill>
                <a:schemeClr val="bg1"/>
              </a:solidFill>
            </a:endParaRPr>
          </a:p>
          <a:p>
            <a:pPr algn="just"/>
            <a:r>
              <a:rPr lang="ru-RU" sz="1400" smtClean="0">
                <a:solidFill>
                  <a:schemeClr val="bg1"/>
                </a:solidFill>
              </a:rPr>
              <a:t>Rukovalac i obrađivač dužni su da preduzmu tehničke, kadrovske i organizacione mere zaštite podataka, u skladu sa utvrđenim standardima i postupcima, a koje su potrebne da bi se podaci zaštitili od gubitka, uništenja, nedopuštenog pristupa, promene, objavljivanja i svake druge zloupotrebe, kao i da utvrde obavezu lica koja su zaposlena na obradi, da čuvaju tajnost podataka. </a:t>
            </a:r>
            <a:endParaRPr lang="en-US" sz="1400" smtClean="0">
              <a:solidFill>
                <a:schemeClr val="bg1"/>
              </a:solidFill>
            </a:endParaRPr>
          </a:p>
          <a:p>
            <a:pPr>
              <a:defRPr/>
            </a:pPr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2677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rtlCol="0" anchor="ctr">
            <a:norm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LAW ON PERSONAL DATA PROTECTION</a:t>
            </a:r>
            <a:endParaRPr lang="sr-Cyrl-CS" sz="1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endParaRPr lang="en-US" sz="1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 smtClean="0">
                <a:solidFill>
                  <a:schemeClr val="bg1"/>
                </a:solidFill>
              </a:rPr>
              <a:t>Organisational and Technical Measures</a:t>
            </a:r>
          </a:p>
          <a:p>
            <a:pPr algn="just"/>
            <a:r>
              <a:rPr lang="en-US" sz="1400" smtClean="0">
                <a:solidFill>
                  <a:schemeClr val="bg1"/>
                </a:solidFill>
              </a:rPr>
              <a:t>Article 47</a:t>
            </a:r>
            <a:endParaRPr lang="sr-Latn-CS" sz="1400" smtClean="0">
              <a:solidFill>
                <a:schemeClr val="bg1"/>
              </a:solidFill>
            </a:endParaRPr>
          </a:p>
          <a:p>
            <a:pPr algn="just"/>
            <a:endParaRPr lang="en-US" sz="1400" b="1" smtClean="0">
              <a:solidFill>
                <a:schemeClr val="bg1"/>
              </a:solidFill>
            </a:endParaRPr>
          </a:p>
          <a:p>
            <a:pPr algn="just"/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Data must be adequately protected from abuse, destruction, loss, unauthorised changes or</a:t>
            </a:r>
            <a:r>
              <a:rPr lang="sr-Latn-C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access.</a:t>
            </a:r>
            <a:endParaRPr lang="sr-Latn-CS" sz="1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controller and the processor are obliged to provide necessary organisational and</a:t>
            </a:r>
            <a:r>
              <a:rPr lang="sr-Latn-C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technical measures for data protection, in accordance with prescribed standards and procedures,</a:t>
            </a:r>
            <a:r>
              <a:rPr lang="sr-Latn-C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which are necessary to protect data from loss, destruction, unauthorised access, alteration,</a:t>
            </a:r>
            <a:r>
              <a:rPr lang="sr-Latn-C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publishing and any other abuse, as well as to prescribe obligation of keeping the confidentiality of</a:t>
            </a:r>
            <a:r>
              <a:rPr lang="sr-Latn-C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data for those who work on data processing.</a:t>
            </a:r>
            <a:endParaRPr lang="en-US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28600"/>
            <a:ext cx="0" cy="640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22860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1600" y="228600"/>
            <a:ext cx="0" cy="6400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62940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grade_Arena,_east_entrance,_Feb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1851" cy="4042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The Belgrade Arena (Serbian: </a:t>
            </a:r>
            <a:r>
              <a:rPr lang="sr-Cyrl-CS" sz="140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Београдска арена / </a:t>
            </a:r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Beogradska arena), also known as Kombank Arena</a:t>
            </a:r>
            <a:r>
              <a:rPr lang="sr-Cyrl-CS" sz="140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for sponsorship reasons, is an indoor arena located in Novi Beograd, Belgrade, and one of the largest indoor arenas in Europe.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CS" sz="4400" b="1" cap="all" smtClean="0">
                <a:ln w="0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A R E N A</a:t>
            </a:r>
            <a:endParaRPr lang="en-US" sz="4400" b="1" cap="all">
              <a:ln w="0"/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4045" y="0"/>
            <a:ext cx="11234845" cy="68841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2286000"/>
            <a:ext cx="381000" cy="4572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ARENA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xx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2281" y="0"/>
            <a:ext cx="10345881" cy="6869499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28600" y="1981200"/>
            <a:ext cx="2895600" cy="1981200"/>
          </a:xfrm>
          <a:prstGeom prst="rightArrowCallou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62000" cy="10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3352800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100" smtClean="0"/>
              <a:t>PTZ  Camera Pelco </a:t>
            </a:r>
            <a:r>
              <a:rPr lang="sr-Latn-CS" sz="1100" smtClean="0"/>
              <a:t>ES30C/ES31C</a:t>
            </a:r>
          </a:p>
          <a:p>
            <a:pPr algn="ctr"/>
            <a:r>
              <a:rPr lang="sr-Latn-CS" sz="1100" smtClean="0"/>
              <a:t>Series Positioning System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588645" cy="5715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19600" y="4419600"/>
            <a:ext cx="1219200" cy="8382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e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2296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648200" cy="639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E:\B A B E2\MUP RS SLUČAJ ARENA\Duži snimak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67600" cy="510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5" descr="AREN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101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Грађанска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рађанск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тема">
  <a:themeElements>
    <a:clrScheme name="Грађанска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рађанск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1808</TotalTime>
  <Words>268</Words>
  <Application>Microsoft Office PowerPoint</Application>
  <PresentationFormat>Пројекција на екрану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Наслови слајдова</vt:lpstr>
      </vt:variant>
      <vt:variant>
        <vt:i4>12</vt:i4>
      </vt:variant>
    </vt:vector>
  </HeadingPairs>
  <TitlesOfParts>
    <vt:vector size="14" baseType="lpstr">
      <vt:lpstr>Office тема</vt:lpstr>
      <vt:lpstr>1_Office тема</vt:lpstr>
      <vt:lpstr>Слајд 1</vt:lpstr>
      <vt:lpstr>Слајд 2</vt:lpstr>
      <vt:lpstr>Слајд 3</vt:lpstr>
      <vt:lpstr>Слајд 4</vt:lpstr>
      <vt:lpstr>Слајд 5</vt:lpstr>
      <vt:lpstr>Слајд 6</vt:lpstr>
      <vt:lpstr>Слајд 7</vt:lpstr>
      <vt:lpstr>Слајд 8</vt:lpstr>
      <vt:lpstr>Слајд 9</vt:lpstr>
      <vt:lpstr>Слајд 10</vt:lpstr>
      <vt:lpstr>Слајд 11</vt:lpstr>
      <vt:lpstr>Слајд 12</vt:lpstr>
    </vt:vector>
  </TitlesOfParts>
  <Company>POVERENIK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ОБУКА ПРЕДСТАВНИКА УДРУЖЕЊА ГРАЂАНА ЗА РАД У ОБЛАСТИ ЗАШТИТЕ ПОДАТАКА О ЛИЧНОСТИ</dc:title>
  <dc:creator>radoje.gvozdenovic</dc:creator>
  <cp:lastModifiedBy>radoje.gvozdenovic</cp:lastModifiedBy>
  <cp:revision>192</cp:revision>
  <dcterms:created xsi:type="dcterms:W3CDTF">2011-11-23T08:39:48Z</dcterms:created>
  <dcterms:modified xsi:type="dcterms:W3CDTF">2013-04-10T22:00:54Z</dcterms:modified>
</cp:coreProperties>
</file>