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33DCC5-B3B5-4C45-B431-FF88F72480ED}" type="datetimeFigureOut">
              <a:rPr lang="cs-CZ" smtClean="0"/>
              <a:pPr/>
              <a:t>11.4.2013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530B5C-EE27-4B7D-958D-00317717367F}"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87438CFE-8B92-4F9F-970E-ED749784B18C}" type="datetimeFigureOut">
              <a:rPr lang="cs-CZ" smtClean="0"/>
              <a:pPr>
                <a:defRPr/>
              </a:pPr>
              <a:t>11.4.2013</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BCCC78FE-3D56-47C8-A928-0B650419E89A}"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pPr>
              <a:defRPr/>
            </a:pPr>
            <a:fld id="{15250B01-B754-4D3C-9062-5A819B5A002A}" type="datetimeFigureOut">
              <a:rPr lang="cs-CZ" smtClean="0"/>
              <a:pPr>
                <a:defRPr/>
              </a:pPr>
              <a:t>11.4.2013</a:t>
            </a:fld>
            <a:endParaRPr lang="cs-CZ"/>
          </a:p>
        </p:txBody>
      </p:sp>
      <p:sp>
        <p:nvSpPr>
          <p:cNvPr id="5" name="Zástupný symbol pro zápatí 4"/>
          <p:cNvSpPr>
            <a:spLocks noGrp="1"/>
          </p:cNvSpPr>
          <p:nvPr>
            <p:ph type="ftr" sz="quarter" idx="11"/>
          </p:nvPr>
        </p:nvSpPr>
        <p:spPr/>
        <p:txBody>
          <a:bodyPr/>
          <a:lstStyle>
            <a:extLst/>
          </a:lstStyle>
          <a:p>
            <a:pPr>
              <a:defRPr/>
            </a:pPr>
            <a:endParaRPr lang="cs-CZ"/>
          </a:p>
        </p:txBody>
      </p:sp>
      <p:sp>
        <p:nvSpPr>
          <p:cNvPr id="6" name="Zástupný symbol pro číslo snímku 5"/>
          <p:cNvSpPr>
            <a:spLocks noGrp="1"/>
          </p:cNvSpPr>
          <p:nvPr>
            <p:ph type="sldNum" sz="quarter" idx="12"/>
          </p:nvPr>
        </p:nvSpPr>
        <p:spPr/>
        <p:txBody>
          <a:bodyPr/>
          <a:lstStyle>
            <a:extLst/>
          </a:lstStyle>
          <a:p>
            <a:pPr>
              <a:defRPr/>
            </a:pPr>
            <a:fld id="{A3CB3CEE-AD63-4A7D-9902-059E171368C9}"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pPr>
              <a:defRPr/>
            </a:pPr>
            <a:fld id="{55E21A58-491B-49DD-8AA1-2B0EAA40BF05}" type="datetimeFigureOut">
              <a:rPr lang="cs-CZ" smtClean="0"/>
              <a:pPr>
                <a:defRPr/>
              </a:pPr>
              <a:t>11.4.2013</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pPr>
              <a:defRPr/>
            </a:pPr>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611E56D0-C52E-4FD0-A983-411CC9648F9C}"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pPr>
              <a:defRPr/>
            </a:pPr>
            <a:fld id="{FC0DE941-19BE-4543-BD3A-ED34BCA1F102}" type="datetimeFigureOut">
              <a:rPr lang="cs-CZ" smtClean="0"/>
              <a:pPr>
                <a:defRPr/>
              </a:pPr>
              <a:t>11.4.2013</a:t>
            </a:fld>
            <a:endParaRPr lang="cs-CZ"/>
          </a:p>
        </p:txBody>
      </p:sp>
      <p:sp>
        <p:nvSpPr>
          <p:cNvPr id="5" name="Zástupný symbol pro zápatí 4"/>
          <p:cNvSpPr>
            <a:spLocks noGrp="1"/>
          </p:cNvSpPr>
          <p:nvPr>
            <p:ph type="ftr" sz="quarter" idx="11"/>
          </p:nvPr>
        </p:nvSpPr>
        <p:spPr/>
        <p:txBody>
          <a:bodyPr/>
          <a:lstStyle>
            <a:extLst/>
          </a:lstStyle>
          <a:p>
            <a:pPr>
              <a:defRPr/>
            </a:pPr>
            <a:endParaRPr lang="cs-CZ"/>
          </a:p>
        </p:txBody>
      </p:sp>
      <p:sp>
        <p:nvSpPr>
          <p:cNvPr id="6" name="Zástupný symbol pro číslo snímku 5"/>
          <p:cNvSpPr>
            <a:spLocks noGrp="1"/>
          </p:cNvSpPr>
          <p:nvPr>
            <p:ph type="sldNum" sz="quarter" idx="12"/>
          </p:nvPr>
        </p:nvSpPr>
        <p:spPr/>
        <p:txBody>
          <a:bodyPr/>
          <a:lstStyle>
            <a:extLst/>
          </a:lstStyle>
          <a:p>
            <a:pPr>
              <a:defRPr/>
            </a:pPr>
            <a:fld id="{23BAEF5F-F233-42DC-9F98-6D6BFC2503A3}"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2E28F714-AD60-4DA2-AF12-C91108157284}" type="datetimeFigureOut">
              <a:rPr lang="cs-CZ" smtClean="0"/>
              <a:pPr>
                <a:defRPr/>
              </a:pPr>
              <a:t>11.4.2013</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pPr>
              <a:defRPr/>
            </a:pPr>
            <a:fld id="{25A7A098-7830-485E-A610-2CD7C16DDC4E}"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pPr>
              <a:defRPr/>
            </a:pPr>
            <a:fld id="{2C989FF8-3CD7-4397-87BF-AA4DB59B00C0}" type="datetimeFigureOut">
              <a:rPr lang="cs-CZ" smtClean="0"/>
              <a:pPr>
                <a:defRPr/>
              </a:pPr>
              <a:t>11.4.2013</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B80DE5F7-E197-4DB5-A9F2-655E84FA1027}"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pPr>
              <a:defRPr/>
            </a:pPr>
            <a:fld id="{8EACBA8C-8C6A-4BCF-B199-D738AFBC9A99}" type="datetimeFigureOut">
              <a:rPr lang="cs-CZ" smtClean="0"/>
              <a:pPr>
                <a:defRPr/>
              </a:pPr>
              <a:t>11.4.2013</a:t>
            </a:fld>
            <a:endParaRPr lang="cs-CZ"/>
          </a:p>
        </p:txBody>
      </p:sp>
      <p:sp>
        <p:nvSpPr>
          <p:cNvPr id="8" name="Zástupný symbol pro zápatí 7"/>
          <p:cNvSpPr>
            <a:spLocks noGrp="1"/>
          </p:cNvSpPr>
          <p:nvPr>
            <p:ph type="ftr" sz="quarter" idx="11"/>
          </p:nvPr>
        </p:nvSpPr>
        <p:spPr/>
        <p:txBody>
          <a:bodyPr/>
          <a:lstStyle>
            <a:extLst/>
          </a:lstStyle>
          <a:p>
            <a:pPr>
              <a:defRPr/>
            </a:pPr>
            <a:endParaRPr lang="cs-CZ"/>
          </a:p>
        </p:txBody>
      </p:sp>
      <p:sp>
        <p:nvSpPr>
          <p:cNvPr id="9" name="Zástupný symbol pro číslo snímku 8"/>
          <p:cNvSpPr>
            <a:spLocks noGrp="1"/>
          </p:cNvSpPr>
          <p:nvPr>
            <p:ph type="sldNum" sz="quarter" idx="12"/>
          </p:nvPr>
        </p:nvSpPr>
        <p:spPr/>
        <p:txBody>
          <a:bodyPr/>
          <a:lstStyle>
            <a:extLst/>
          </a:lstStyle>
          <a:p>
            <a:pPr>
              <a:defRPr/>
            </a:pPr>
            <a:fld id="{C8312966-9121-46B8-84D3-D43310DCDF89}"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pPr>
              <a:defRPr/>
            </a:pPr>
            <a:fld id="{6A7A0312-3A7A-4042-8F2F-8D320557B91F}" type="datetimeFigureOut">
              <a:rPr lang="cs-CZ" smtClean="0"/>
              <a:pPr>
                <a:defRPr/>
              </a:pPr>
              <a:t>11.4.2013</a:t>
            </a:fld>
            <a:endParaRPr lang="cs-CZ"/>
          </a:p>
        </p:txBody>
      </p:sp>
      <p:sp>
        <p:nvSpPr>
          <p:cNvPr id="4" name="Zástupný symbol pro zápatí 3"/>
          <p:cNvSpPr>
            <a:spLocks noGrp="1"/>
          </p:cNvSpPr>
          <p:nvPr>
            <p:ph type="ftr" sz="quarter" idx="11"/>
          </p:nvPr>
        </p:nvSpPr>
        <p:spPr/>
        <p:txBody>
          <a:bodyPr/>
          <a:lstStyle>
            <a:extLst/>
          </a:lstStyle>
          <a:p>
            <a:pPr>
              <a:defRPr/>
            </a:pPr>
            <a:endParaRPr lang="cs-CZ"/>
          </a:p>
        </p:txBody>
      </p:sp>
      <p:sp>
        <p:nvSpPr>
          <p:cNvPr id="5" name="Zástupný symbol pro číslo snímku 4"/>
          <p:cNvSpPr>
            <a:spLocks noGrp="1"/>
          </p:cNvSpPr>
          <p:nvPr>
            <p:ph type="sldNum" sz="quarter" idx="12"/>
          </p:nvPr>
        </p:nvSpPr>
        <p:spPr/>
        <p:txBody>
          <a:bodyPr/>
          <a:lstStyle>
            <a:extLst/>
          </a:lstStyle>
          <a:p>
            <a:pPr>
              <a:defRPr/>
            </a:pPr>
            <a:fld id="{9F9D7174-59B7-4F5C-B823-114D1C25831F}"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pPr>
              <a:defRPr/>
            </a:pPr>
            <a:fld id="{5465E792-4C0F-4A64-A633-58CAD05967E7}" type="datetimeFigureOut">
              <a:rPr lang="cs-CZ" smtClean="0"/>
              <a:pPr>
                <a:defRPr/>
              </a:pPr>
              <a:t>11.4.2013</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pPr>
              <a:defRPr/>
            </a:pPr>
            <a:endParaRPr lang="cs-CZ"/>
          </a:p>
        </p:txBody>
      </p:sp>
      <p:sp>
        <p:nvSpPr>
          <p:cNvPr id="4" name="Zástupný symbol pro číslo snímku 3"/>
          <p:cNvSpPr>
            <a:spLocks noGrp="1"/>
          </p:cNvSpPr>
          <p:nvPr>
            <p:ph type="sldNum" sz="quarter" idx="12"/>
          </p:nvPr>
        </p:nvSpPr>
        <p:spPr/>
        <p:txBody>
          <a:bodyPr/>
          <a:lstStyle>
            <a:extLst/>
          </a:lstStyle>
          <a:p>
            <a:pPr>
              <a:defRPr/>
            </a:pPr>
            <a:fld id="{18E8959F-3172-4C2A-9979-51AFAB9B582C}"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pPr>
              <a:defRPr/>
            </a:pPr>
            <a:fld id="{EC44C17B-8EC9-42F2-A1EE-168D19DA1818}" type="datetimeFigureOut">
              <a:rPr lang="cs-CZ" smtClean="0"/>
              <a:pPr>
                <a:defRPr/>
              </a:pPr>
              <a:t>11.4.2013</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3BBAEAF9-DF57-4213-8BF8-8DCEED5A9DCE}"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extLst/>
          </a:lstStyle>
          <a:p>
            <a:pPr>
              <a:defRPr/>
            </a:pPr>
            <a:fld id="{A9DED5B2-5C84-46CD-B76E-32151AF16C69}" type="datetimeFigureOut">
              <a:rPr lang="cs-CZ" smtClean="0"/>
              <a:pPr>
                <a:defRPr/>
              </a:pPr>
              <a:t>11.4.2013</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9F7E8A72-9D74-4C21-96B5-C52C2890161D}" type="slidenum">
              <a:rPr lang="cs-CZ" smtClean="0"/>
              <a:pPr>
                <a:defRPr/>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E90F2269-36AC-4874-A1C9-6CAD947C2A82}" type="datetimeFigureOut">
              <a:rPr lang="cs-CZ" smtClean="0"/>
              <a:pPr>
                <a:defRPr/>
              </a:pPr>
              <a:t>11.4.2013</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9987F885-1EF7-4A23-860D-B1437E731106}"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normAutofit fontScale="90000"/>
          </a:bodyPr>
          <a:lstStyle/>
          <a:p>
            <a:pPr eaLnBrk="1" hangingPunct="1"/>
            <a:r>
              <a:rPr lang="en-US" sz="4000" dirty="0" smtClean="0">
                <a:cs typeface="Times New Roman" pitchFamily="18" charset="0"/>
              </a:rPr>
              <a:t>Independence of The Czech Personal Data Protection</a:t>
            </a:r>
            <a:r>
              <a:rPr lang="en-US" sz="4000" dirty="0" smtClean="0"/>
              <a:t> Authority</a:t>
            </a:r>
          </a:p>
        </p:txBody>
      </p:sp>
      <p:sp>
        <p:nvSpPr>
          <p:cNvPr id="3" name="Podnadpis 2"/>
          <p:cNvSpPr>
            <a:spLocks noGrp="1"/>
          </p:cNvSpPr>
          <p:nvPr>
            <p:ph type="subTitle" idx="1"/>
          </p:nvPr>
        </p:nvSpPr>
        <p:spPr>
          <a:xfrm>
            <a:off x="2699792" y="3886200"/>
            <a:ext cx="5904656" cy="1270992"/>
          </a:xfrm>
        </p:spPr>
        <p:txBody>
          <a:bodyPr rtlCol="0">
            <a:normAutofit/>
          </a:bodyPr>
          <a:lstStyle/>
          <a:p>
            <a:pPr eaLnBrk="1" fontAlgn="auto" hangingPunct="1">
              <a:spcAft>
                <a:spcPts val="0"/>
              </a:spcAft>
              <a:buFont typeface="Arial" pitchFamily="34" charset="0"/>
              <a:buNone/>
              <a:defRPr/>
            </a:pPr>
            <a:r>
              <a:rPr lang="en-US" dirty="0" smtClean="0"/>
              <a:t>The Annual Central and Eastern Europe Data Protection Authorities Conference</a:t>
            </a:r>
          </a:p>
          <a:p>
            <a:pPr eaLnBrk="1" fontAlgn="auto" hangingPunct="1">
              <a:spcAft>
                <a:spcPts val="0"/>
              </a:spcAft>
              <a:buFont typeface="Arial" pitchFamily="34" charset="0"/>
              <a:buNone/>
              <a:defRPr/>
            </a:pPr>
            <a:r>
              <a:rPr lang="en-US" dirty="0" smtClean="0"/>
              <a:t>Belgrade 10-12 April 2013</a:t>
            </a:r>
          </a:p>
        </p:txBody>
      </p:sp>
      <p:pic>
        <p:nvPicPr>
          <p:cNvPr id="4" name="Obrázek 3" descr="logo_uoou_prize.png"/>
          <p:cNvPicPr>
            <a:picLocks noChangeAspect="1"/>
          </p:cNvPicPr>
          <p:nvPr/>
        </p:nvPicPr>
        <p:blipFill>
          <a:blip r:embed="rId2" cstate="print"/>
          <a:stretch>
            <a:fillRect/>
          </a:stretch>
        </p:blipFill>
        <p:spPr>
          <a:xfrm>
            <a:off x="539553" y="5445224"/>
            <a:ext cx="4680520" cy="7200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457200" y="320040"/>
            <a:ext cx="7239000" cy="1596792"/>
          </a:xfrm>
        </p:spPr>
        <p:txBody>
          <a:bodyPr>
            <a:normAutofit fontScale="90000"/>
          </a:bodyPr>
          <a:lstStyle/>
          <a:p>
            <a:pPr eaLnBrk="1" hangingPunct="1"/>
            <a:r>
              <a:rPr lang="en-US" dirty="0" smtClean="0"/>
              <a:t>Independent status of The Czech DPA – comparison with proposal for a regulation</a:t>
            </a:r>
          </a:p>
        </p:txBody>
      </p:sp>
      <p:sp>
        <p:nvSpPr>
          <p:cNvPr id="12291" name="Rectangle 3"/>
          <p:cNvSpPr>
            <a:spLocks noGrp="1"/>
          </p:cNvSpPr>
          <p:nvPr>
            <p:ph idx="1"/>
          </p:nvPr>
        </p:nvSpPr>
        <p:spPr>
          <a:xfrm>
            <a:off x="457200" y="1988840"/>
            <a:ext cx="7239000" cy="4466896"/>
          </a:xfrm>
        </p:spPr>
        <p:txBody>
          <a:bodyPr/>
          <a:lstStyle/>
          <a:p>
            <a:pPr eaLnBrk="1" hangingPunct="1"/>
            <a:r>
              <a:rPr lang="en-US" b="1" dirty="0" smtClean="0"/>
              <a:t>Independence:</a:t>
            </a:r>
          </a:p>
          <a:p>
            <a:pPr lvl="1" eaLnBrk="1" hangingPunct="1"/>
            <a:r>
              <a:rPr lang="en-US" dirty="0" smtClean="0"/>
              <a:t>Legal = DPA and its competence</a:t>
            </a:r>
          </a:p>
          <a:p>
            <a:pPr lvl="1" eaLnBrk="1" hangingPunct="1"/>
            <a:r>
              <a:rPr lang="en-US" dirty="0" smtClean="0"/>
              <a:t>Personal = election and nomination (President, Inspectors, staff)</a:t>
            </a:r>
          </a:p>
          <a:p>
            <a:pPr lvl="1" eaLnBrk="1" hangingPunct="1"/>
            <a:r>
              <a:rPr lang="en-US" dirty="0" smtClean="0"/>
              <a:t>Financial = budget</a:t>
            </a:r>
          </a:p>
          <a:p>
            <a:pPr lvl="1" eaLnBrk="1" hangingPunct="1"/>
            <a:r>
              <a:rPr lang="en-US" dirty="0" smtClean="0"/>
              <a:t>Organizational  = links to the Parliament</a:t>
            </a:r>
            <a:endParaRPr lang="cs-CZ" dirty="0" smtClean="0"/>
          </a:p>
          <a:p>
            <a:r>
              <a:rPr lang="en-US" b="1" dirty="0" smtClean="0"/>
              <a:t>The Czech DPA has is fully independent </a:t>
            </a:r>
            <a:endParaRPr lang="cs-CZ" b="1" dirty="0" smtClean="0"/>
          </a:p>
          <a:p>
            <a:pPr lvl="2" eaLnBrk="1" hangingPunct="1"/>
            <a:r>
              <a:rPr lang="en-US" b="1" dirty="0" smtClean="0"/>
              <a:t>Article 47 of the newly drafted  EU regulation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smtClean="0"/>
          </a:p>
          <a:p>
            <a:endParaRPr lang="cs-CZ" dirty="0" smtClean="0"/>
          </a:p>
          <a:p>
            <a:pPr algn="ctr">
              <a:buNone/>
            </a:pPr>
            <a:r>
              <a:rPr lang="en-GB" dirty="0" smtClean="0"/>
              <a:t>Thank you for attention</a:t>
            </a:r>
            <a:r>
              <a:rPr lang="cs-CZ" dirty="0" smtClean="0"/>
              <a:t>.</a:t>
            </a:r>
            <a:endParaRPr lang="cs-CZ" dirty="0"/>
          </a:p>
        </p:txBody>
      </p:sp>
      <p:pic>
        <p:nvPicPr>
          <p:cNvPr id="4" name="Obrázek 3" descr="logo_uoou_prize.png"/>
          <p:cNvPicPr>
            <a:picLocks noChangeAspect="1"/>
          </p:cNvPicPr>
          <p:nvPr/>
        </p:nvPicPr>
        <p:blipFill>
          <a:blip r:embed="rId2" cstate="print"/>
          <a:stretch>
            <a:fillRect/>
          </a:stretch>
        </p:blipFill>
        <p:spPr>
          <a:xfrm>
            <a:off x="1536009" y="4581128"/>
            <a:ext cx="5772296" cy="10081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eaLnBrk="1" hangingPunct="1"/>
            <a:r>
              <a:rPr lang="en-US" smtClean="0"/>
              <a:t>Brief historic overview</a:t>
            </a:r>
          </a:p>
        </p:txBody>
      </p:sp>
      <p:sp>
        <p:nvSpPr>
          <p:cNvPr id="3075" name="Zástupný symbol pro obsah 2"/>
          <p:cNvSpPr>
            <a:spLocks noGrp="1"/>
          </p:cNvSpPr>
          <p:nvPr>
            <p:ph idx="1"/>
          </p:nvPr>
        </p:nvSpPr>
        <p:spPr>
          <a:xfrm>
            <a:off x="899592" y="1772816"/>
            <a:ext cx="7272808" cy="4174976"/>
          </a:xfrm>
        </p:spPr>
        <p:txBody>
          <a:bodyPr/>
          <a:lstStyle/>
          <a:p>
            <a:pPr eaLnBrk="1" hangingPunct="1"/>
            <a:r>
              <a:rPr lang="en-US" b="1" dirty="0" smtClean="0"/>
              <a:t>The Czech DPA was established by law</a:t>
            </a:r>
          </a:p>
          <a:p>
            <a:pPr lvl="1" eaLnBrk="1" hangingPunct="1"/>
            <a:r>
              <a:rPr lang="en-US" dirty="0" smtClean="0"/>
              <a:t>Act No. 101/2000 Coll., of April 4, 2000 on the Protection of Personal Data and on Amendment to Some Acts</a:t>
            </a:r>
          </a:p>
          <a:p>
            <a:pPr eaLnBrk="1" hangingPunct="1"/>
            <a:r>
              <a:rPr lang="en-US" b="1" dirty="0" smtClean="0"/>
              <a:t>The date of establishment </a:t>
            </a:r>
            <a:r>
              <a:rPr lang="en-US" dirty="0" smtClean="0"/>
              <a:t>was June 1, 2000</a:t>
            </a:r>
          </a:p>
          <a:p>
            <a:pPr eaLnBrk="1" hangingPunct="1"/>
            <a:r>
              <a:rPr lang="en-US" b="1" dirty="0" smtClean="0"/>
              <a:t>The first president</a:t>
            </a:r>
            <a:r>
              <a:rPr lang="en-US" dirty="0" smtClean="0"/>
              <a:t> was nominated </a:t>
            </a:r>
            <a:r>
              <a:rPr lang="cs-CZ" dirty="0" smtClean="0"/>
              <a:t>i</a:t>
            </a:r>
            <a:r>
              <a:rPr lang="en-US" dirty="0" smtClean="0"/>
              <a:t>n </a:t>
            </a:r>
            <a:r>
              <a:rPr lang="en-US" dirty="0" smtClean="0"/>
              <a:t>September, </a:t>
            </a:r>
            <a:r>
              <a:rPr lang="en-US" dirty="0" smtClean="0"/>
              <a:t>2000</a:t>
            </a:r>
            <a:endParaRPr lang="cs-CZ" dirty="0" smtClean="0"/>
          </a:p>
          <a:p>
            <a:pPr eaLnBrk="1" hangingPunct="1"/>
            <a:r>
              <a:rPr lang="en-US" b="1" dirty="0" smtClean="0"/>
              <a:t>The first inspectors </a:t>
            </a:r>
            <a:r>
              <a:rPr lang="en-US" dirty="0" smtClean="0"/>
              <a:t>were appointed in October, 2000</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eaLnBrk="1" hangingPunct="1"/>
            <a:r>
              <a:rPr lang="en-US" smtClean="0"/>
              <a:t>Brief legal overview</a:t>
            </a:r>
            <a:r>
              <a:rPr lang="cs-CZ" smtClean="0"/>
              <a:t> (1)</a:t>
            </a:r>
            <a:endParaRPr lang="en-US" smtClean="0"/>
          </a:p>
        </p:txBody>
      </p:sp>
      <p:sp>
        <p:nvSpPr>
          <p:cNvPr id="4099" name="Zástupný symbol pro obsah 2"/>
          <p:cNvSpPr>
            <a:spLocks noGrp="1"/>
          </p:cNvSpPr>
          <p:nvPr>
            <p:ph idx="1"/>
          </p:nvPr>
        </p:nvSpPr>
        <p:spPr/>
        <p:txBody>
          <a:bodyPr>
            <a:normAutofit fontScale="92500" lnSpcReduction="10000"/>
          </a:bodyPr>
          <a:lstStyle/>
          <a:p>
            <a:pPr>
              <a:lnSpc>
                <a:spcPct val="80000"/>
              </a:lnSpc>
            </a:pPr>
            <a:endParaRPr lang="cs-CZ" sz="2400" dirty="0" smtClean="0"/>
          </a:p>
          <a:p>
            <a:pPr>
              <a:lnSpc>
                <a:spcPct val="80000"/>
              </a:lnSpc>
            </a:pPr>
            <a:r>
              <a:rPr lang="cs-CZ" dirty="0" smtClean="0"/>
              <a:t>T</a:t>
            </a:r>
            <a:r>
              <a:rPr lang="en-US" dirty="0" smtClean="0"/>
              <a:t>he </a:t>
            </a:r>
            <a:r>
              <a:rPr lang="en-US" dirty="0" smtClean="0"/>
              <a:t>Office shall be entrusted with </a:t>
            </a:r>
            <a:r>
              <a:rPr lang="en-US" b="1" dirty="0" smtClean="0"/>
              <a:t>the competence of a central administrative authority in the area of personal data </a:t>
            </a:r>
            <a:r>
              <a:rPr lang="en-US" b="1" dirty="0" smtClean="0"/>
              <a:t>protection</a:t>
            </a:r>
            <a:endParaRPr lang="cs-CZ" b="1" dirty="0" smtClean="0"/>
          </a:p>
          <a:p>
            <a:pPr lvl="3">
              <a:lnSpc>
                <a:spcPct val="80000"/>
              </a:lnSpc>
            </a:pPr>
            <a:r>
              <a:rPr lang="en-US" sz="2100" dirty="0" smtClean="0"/>
              <a:t>in </a:t>
            </a:r>
            <a:r>
              <a:rPr lang="en-US" sz="2100" dirty="0" smtClean="0"/>
              <a:t>the scope provided by this Act </a:t>
            </a:r>
            <a:endParaRPr lang="cs-CZ" sz="2100" dirty="0" smtClean="0"/>
          </a:p>
          <a:p>
            <a:pPr lvl="3">
              <a:lnSpc>
                <a:spcPct val="80000"/>
              </a:lnSpc>
            </a:pPr>
            <a:r>
              <a:rPr lang="en-US" sz="2100" dirty="0" smtClean="0"/>
              <a:t>and </a:t>
            </a:r>
            <a:r>
              <a:rPr lang="en-US" sz="2100" dirty="0" smtClean="0"/>
              <a:t>additional competences provided by special legal regulation, international treaties which form part of the legal order, and directly applicable law of the European Communities.</a:t>
            </a:r>
            <a:endParaRPr lang="cs-CZ" sz="2100" dirty="0" smtClean="0"/>
          </a:p>
          <a:p>
            <a:pPr lvl="2">
              <a:lnSpc>
                <a:spcPct val="80000"/>
              </a:lnSpc>
              <a:buNone/>
            </a:pPr>
            <a:endParaRPr lang="en-US" sz="2100" dirty="0" smtClean="0"/>
          </a:p>
          <a:p>
            <a:pPr>
              <a:lnSpc>
                <a:spcPct val="80000"/>
              </a:lnSpc>
            </a:pPr>
            <a:r>
              <a:rPr lang="en-US" dirty="0" smtClean="0"/>
              <a:t>The Office exercises </a:t>
            </a:r>
            <a:r>
              <a:rPr lang="en-US" b="1" dirty="0" smtClean="0"/>
              <a:t>the competence of a supervisory authority for the area of personal data protection</a:t>
            </a:r>
            <a:r>
              <a:rPr lang="en-US" dirty="0" smtClean="0"/>
              <a:t> following from international treaties which form part of the legal order</a:t>
            </a:r>
            <a:r>
              <a:rPr lang="en-US" dirty="0" smtClean="0"/>
              <a:t>.</a:t>
            </a:r>
            <a:endParaRPr lang="cs-CZ" dirty="0" smtClean="0"/>
          </a:p>
          <a:p>
            <a:pPr>
              <a:lnSpc>
                <a:spcPct val="80000"/>
              </a:lnSpc>
              <a:buNone/>
            </a:pPr>
            <a:endParaRPr lang="cs-CZ" sz="2400" dirty="0" smtClean="0"/>
          </a:p>
          <a:p>
            <a:pPr>
              <a:lnSpc>
                <a:spcPct val="80000"/>
              </a:lnSpc>
            </a:pPr>
            <a:r>
              <a:rPr lang="en-US" sz="2400" dirty="0" smtClean="0"/>
              <a:t>The Office is hereby established with </a:t>
            </a:r>
            <a:r>
              <a:rPr lang="en-US" sz="2400" b="1" dirty="0" smtClean="0"/>
              <a:t>seat in Prague</a:t>
            </a:r>
            <a:r>
              <a:rPr lang="en-US" sz="2400" dirty="0" smtClean="0"/>
              <a:t>.</a:t>
            </a:r>
            <a:endParaRPr lang="cs-CZ" sz="2400" dirty="0" smtClean="0"/>
          </a:p>
          <a:p>
            <a:pPr>
              <a:lnSpc>
                <a:spcPct val="80000"/>
              </a:lnSpc>
            </a:pPr>
            <a:endParaRPr lang="en-US" sz="27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en-US" smtClean="0"/>
              <a:t>Brief legal overview</a:t>
            </a:r>
            <a:r>
              <a:rPr lang="cs-CZ" smtClean="0"/>
              <a:t> (2)</a:t>
            </a:r>
          </a:p>
        </p:txBody>
      </p:sp>
      <p:sp>
        <p:nvSpPr>
          <p:cNvPr id="5123" name="Zástupný symbol pro obsah 2"/>
          <p:cNvSpPr>
            <a:spLocks noGrp="1"/>
          </p:cNvSpPr>
          <p:nvPr>
            <p:ph idx="1"/>
          </p:nvPr>
        </p:nvSpPr>
        <p:spPr/>
        <p:txBody>
          <a:bodyPr>
            <a:normAutofit lnSpcReduction="10000"/>
          </a:bodyPr>
          <a:lstStyle/>
          <a:p>
            <a:pPr eaLnBrk="1" hangingPunct="1">
              <a:lnSpc>
                <a:spcPct val="80000"/>
              </a:lnSpc>
              <a:buNone/>
            </a:pPr>
            <a:r>
              <a:rPr lang="en-US" sz="2800" b="1" dirty="0" smtClean="0"/>
              <a:t>POSITION </a:t>
            </a:r>
            <a:r>
              <a:rPr lang="en-US" sz="2800" b="1" dirty="0" smtClean="0"/>
              <a:t>COMPETENCE </a:t>
            </a:r>
            <a:r>
              <a:rPr lang="cs-CZ" sz="2800" b="1" dirty="0" smtClean="0"/>
              <a:t>AND BUDGET </a:t>
            </a:r>
            <a:r>
              <a:rPr lang="en-US" sz="2800" b="1" dirty="0" smtClean="0"/>
              <a:t>OF </a:t>
            </a:r>
            <a:r>
              <a:rPr lang="en-US" sz="2800" b="1" dirty="0" smtClean="0"/>
              <a:t>THE OFFICE</a:t>
            </a:r>
          </a:p>
          <a:p>
            <a:pPr lvl="1">
              <a:lnSpc>
                <a:spcPct val="80000"/>
              </a:lnSpc>
            </a:pPr>
            <a:r>
              <a:rPr lang="en-US" sz="2100" b="1" dirty="0" smtClean="0"/>
              <a:t>Article </a:t>
            </a:r>
            <a:r>
              <a:rPr lang="en-US" sz="2100" b="1" dirty="0" smtClean="0"/>
              <a:t>2</a:t>
            </a:r>
            <a:r>
              <a:rPr lang="cs-CZ" sz="2100" b="1" dirty="0" smtClean="0"/>
              <a:t>8</a:t>
            </a:r>
            <a:endParaRPr lang="cs-CZ" sz="2100" b="1" dirty="0" smtClean="0"/>
          </a:p>
          <a:p>
            <a:pPr eaLnBrk="1" hangingPunct="1">
              <a:lnSpc>
                <a:spcPct val="80000"/>
              </a:lnSpc>
              <a:buNone/>
            </a:pPr>
            <a:endParaRPr lang="cs-CZ" sz="2400" b="1" dirty="0" smtClean="0"/>
          </a:p>
          <a:p>
            <a:pPr>
              <a:lnSpc>
                <a:spcPct val="80000"/>
              </a:lnSpc>
            </a:pPr>
            <a:r>
              <a:rPr lang="en-GB" sz="2400" b="1" dirty="0" smtClean="0"/>
              <a:t>The Office is an independent body in its activities</a:t>
            </a:r>
            <a:r>
              <a:rPr lang="en-GB" sz="2400" dirty="0" smtClean="0"/>
              <a:t>.</a:t>
            </a:r>
          </a:p>
          <a:p>
            <a:pPr lvl="1">
              <a:lnSpc>
                <a:spcPct val="80000"/>
              </a:lnSpc>
            </a:pPr>
            <a:r>
              <a:rPr lang="en-GB" sz="2000" dirty="0" smtClean="0"/>
              <a:t>it shall act independently </a:t>
            </a:r>
          </a:p>
          <a:p>
            <a:pPr lvl="1">
              <a:lnSpc>
                <a:spcPct val="80000"/>
              </a:lnSpc>
            </a:pPr>
            <a:r>
              <a:rPr lang="en-GB" sz="2000" dirty="0" smtClean="0"/>
              <a:t>it</a:t>
            </a:r>
            <a:r>
              <a:rPr lang="en-GB" sz="2000" dirty="0" smtClean="0"/>
              <a:t> shall observe only the Acts and other legal regulations.</a:t>
            </a:r>
          </a:p>
          <a:p>
            <a:pPr lvl="1">
              <a:lnSpc>
                <a:spcPct val="80000"/>
              </a:lnSpc>
              <a:buNone/>
            </a:pPr>
            <a:endParaRPr lang="en-US" sz="2300" dirty="0" smtClean="0"/>
          </a:p>
          <a:p>
            <a:pPr>
              <a:lnSpc>
                <a:spcPct val="80000"/>
              </a:lnSpc>
            </a:pPr>
            <a:r>
              <a:rPr lang="en-US" sz="2400" b="1" dirty="0" smtClean="0"/>
              <a:t>The activities of the Office may be intervened with only on the basis of law</a:t>
            </a:r>
            <a:r>
              <a:rPr lang="en-US" sz="2400" dirty="0" smtClean="0"/>
              <a:t>.</a:t>
            </a:r>
            <a:endParaRPr lang="cs-CZ" sz="2400" dirty="0" smtClean="0"/>
          </a:p>
          <a:p>
            <a:pPr>
              <a:lnSpc>
                <a:spcPct val="80000"/>
              </a:lnSpc>
              <a:buNone/>
            </a:pPr>
            <a:endParaRPr lang="en-US" sz="2700" dirty="0" smtClean="0"/>
          </a:p>
          <a:p>
            <a:pPr>
              <a:lnSpc>
                <a:spcPct val="80000"/>
              </a:lnSpc>
            </a:pPr>
            <a:r>
              <a:rPr lang="en-US" sz="2400" dirty="0" smtClean="0"/>
              <a:t>The activities of the Office shall be paid for from a </a:t>
            </a:r>
            <a:r>
              <a:rPr lang="en-US" sz="2400" b="1" dirty="0" smtClean="0"/>
              <a:t>special chapter of the state budget</a:t>
            </a:r>
            <a:r>
              <a:rPr lang="en-US" sz="2400" dirty="0" smtClean="0"/>
              <a:t> of the Czech Republic.</a:t>
            </a:r>
          </a:p>
          <a:p>
            <a:pPr eaLnBrk="1" hangingPunct="1">
              <a:lnSpc>
                <a:spcPct val="80000"/>
              </a:lnSpc>
            </a:pPr>
            <a:endParaRPr lang="cs-CZ"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eaLnBrk="1" hangingPunct="1"/>
            <a:r>
              <a:rPr lang="en-US" sz="3600" b="1" smtClean="0"/>
              <a:t>ORGANISATION OF THE OFFICE</a:t>
            </a:r>
            <a:endParaRPr lang="cs-CZ" sz="3600" b="1" smtClean="0"/>
          </a:p>
        </p:txBody>
      </p:sp>
      <p:sp>
        <p:nvSpPr>
          <p:cNvPr id="6147" name="Zástupný symbol pro obsah 2"/>
          <p:cNvSpPr>
            <a:spLocks noGrp="1"/>
          </p:cNvSpPr>
          <p:nvPr>
            <p:ph idx="1"/>
          </p:nvPr>
        </p:nvSpPr>
        <p:spPr/>
        <p:txBody>
          <a:bodyPr>
            <a:normAutofit/>
          </a:bodyPr>
          <a:lstStyle/>
          <a:p>
            <a:pPr eaLnBrk="1" hangingPunct="1">
              <a:lnSpc>
                <a:spcPct val="80000"/>
              </a:lnSpc>
            </a:pPr>
            <a:r>
              <a:rPr lang="en-US" sz="2400" b="1" dirty="0" smtClean="0"/>
              <a:t>Staff</a:t>
            </a:r>
            <a:r>
              <a:rPr lang="en-US" sz="2400" dirty="0" smtClean="0"/>
              <a:t> shall consist of the President, inspectors, and other employees.</a:t>
            </a:r>
          </a:p>
          <a:p>
            <a:pPr lvl="2" eaLnBrk="1" hangingPunct="1">
              <a:lnSpc>
                <a:spcPct val="80000"/>
              </a:lnSpc>
            </a:pPr>
            <a:r>
              <a:rPr lang="en-US" sz="2000" u="sng" dirty="0" smtClean="0"/>
              <a:t>The provisions of the Labour Code</a:t>
            </a:r>
            <a:r>
              <a:rPr lang="en-US" sz="2000" dirty="0" smtClean="0"/>
              <a:t> shall apply to the employees of the Office, unless this Act provides otherwise.</a:t>
            </a:r>
          </a:p>
          <a:p>
            <a:pPr eaLnBrk="1" hangingPunct="1">
              <a:lnSpc>
                <a:spcPct val="80000"/>
              </a:lnSpc>
            </a:pPr>
            <a:endParaRPr lang="cs-CZ" sz="2400" b="1" dirty="0" smtClean="0"/>
          </a:p>
          <a:p>
            <a:pPr eaLnBrk="1" hangingPunct="1">
              <a:lnSpc>
                <a:spcPct val="80000"/>
              </a:lnSpc>
            </a:pPr>
            <a:r>
              <a:rPr lang="en-GB" sz="2400" b="1" dirty="0" smtClean="0"/>
              <a:t>Supervisory activities</a:t>
            </a:r>
            <a:r>
              <a:rPr lang="en-GB" sz="2400" dirty="0" smtClean="0"/>
              <a:t> shall be carried out by inspectors and authorised employees (referred to as "the controlling persons").</a:t>
            </a:r>
            <a:endParaRPr lang="cs-CZ" sz="2400" dirty="0" smtClean="0"/>
          </a:p>
          <a:p>
            <a:pPr eaLnBrk="1" hangingPunct="1">
              <a:lnSpc>
                <a:spcPct val="80000"/>
              </a:lnSpc>
            </a:pPr>
            <a:endParaRPr lang="cs-CZ" sz="2400" dirty="0" smtClean="0"/>
          </a:p>
          <a:p>
            <a:pPr lvl="1">
              <a:lnSpc>
                <a:spcPct val="80000"/>
              </a:lnSpc>
            </a:pPr>
            <a:r>
              <a:rPr lang="en-US" sz="2100" b="1" dirty="0" smtClean="0"/>
              <a:t>An inspector shall carry out inspections</a:t>
            </a:r>
            <a:r>
              <a:rPr lang="en-US" sz="2100" dirty="0" smtClean="0"/>
              <a:t>, </a:t>
            </a:r>
            <a:r>
              <a:rPr lang="en-US" sz="2100" b="1" dirty="0" smtClean="0"/>
              <a:t>direct inspections, </a:t>
            </a:r>
            <a:r>
              <a:rPr lang="en-US" sz="2100" dirty="0" smtClean="0"/>
              <a:t>prepare the inspection report and perform other acts related to tasks of the Office.</a:t>
            </a:r>
            <a:endParaRPr lang="cs-CZ" sz="2100" dirty="0" smtClean="0"/>
          </a:p>
          <a:p>
            <a:pPr eaLnBrk="1" hangingPunct="1">
              <a:lnSpc>
                <a:spcPct val="80000"/>
              </a:lnSpc>
            </a:pPr>
            <a:endParaRPr lang="en-GB"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a:bodyPr>
          <a:lstStyle/>
          <a:p>
            <a:pPr eaLnBrk="1" hangingPunct="1"/>
            <a:r>
              <a:rPr lang="en-US" sz="3600" b="1" smtClean="0"/>
              <a:t>President of the Office </a:t>
            </a:r>
            <a:br>
              <a:rPr lang="en-US" sz="3600" b="1" smtClean="0"/>
            </a:br>
            <a:r>
              <a:rPr lang="en-US" sz="2800" b="1" smtClean="0"/>
              <a:t>election - nomination</a:t>
            </a:r>
          </a:p>
        </p:txBody>
      </p:sp>
      <p:sp>
        <p:nvSpPr>
          <p:cNvPr id="7171" name="Zástupný symbol pro obsah 2"/>
          <p:cNvSpPr>
            <a:spLocks noGrp="1"/>
          </p:cNvSpPr>
          <p:nvPr>
            <p:ph idx="1"/>
          </p:nvPr>
        </p:nvSpPr>
        <p:spPr/>
        <p:txBody>
          <a:bodyPr/>
          <a:lstStyle/>
          <a:p>
            <a:pPr eaLnBrk="1" hangingPunct="1">
              <a:lnSpc>
                <a:spcPct val="80000"/>
              </a:lnSpc>
            </a:pPr>
            <a:r>
              <a:rPr lang="en-US" sz="2400" b="1" dirty="0" smtClean="0"/>
              <a:t>The Office is directed by the President</a:t>
            </a:r>
          </a:p>
          <a:p>
            <a:pPr lvl="1">
              <a:lnSpc>
                <a:spcPct val="80000"/>
              </a:lnSpc>
            </a:pPr>
            <a:r>
              <a:rPr lang="en-US" sz="2100" dirty="0" smtClean="0"/>
              <a:t>who shall be </a:t>
            </a:r>
            <a:r>
              <a:rPr lang="en-US" sz="2100" b="1" dirty="0" smtClean="0"/>
              <a:t>appointed and recalled by the President of the Czech Republic</a:t>
            </a:r>
            <a:r>
              <a:rPr lang="en-US" sz="2100" dirty="0" smtClean="0"/>
              <a:t> on the basis of a proposal of the Senate of the Parliament of the Czech Republic.</a:t>
            </a:r>
          </a:p>
          <a:p>
            <a:pPr lvl="2" eaLnBrk="1" hangingPunct="1">
              <a:lnSpc>
                <a:spcPct val="80000"/>
              </a:lnSpc>
            </a:pPr>
            <a:r>
              <a:rPr lang="en-US" sz="2000" dirty="0" smtClean="0"/>
              <a:t>The President of the Office shall be appointed for a </a:t>
            </a:r>
            <a:r>
              <a:rPr lang="en-US" sz="2000" b="1" dirty="0" smtClean="0"/>
              <a:t>period of 5 years</a:t>
            </a:r>
            <a:r>
              <a:rPr lang="en-US" sz="2000" dirty="0" smtClean="0"/>
              <a:t>. The President may be appointed for the maximum of two successive terms.</a:t>
            </a:r>
          </a:p>
          <a:p>
            <a:pPr lvl="2" eaLnBrk="1" hangingPunct="1">
              <a:lnSpc>
                <a:spcPct val="80000"/>
              </a:lnSpc>
            </a:pPr>
            <a:r>
              <a:rPr lang="en-US" sz="2000" dirty="0" smtClean="0"/>
              <a:t>The President of the Office may be only a </a:t>
            </a:r>
            <a:r>
              <a:rPr lang="en-US" sz="2000" b="1" dirty="0" smtClean="0"/>
              <a:t>citizen of the Czech Republic</a:t>
            </a:r>
            <a:r>
              <a:rPr lang="en-US" sz="2000" dirty="0" smtClean="0"/>
              <a:t> who:</a:t>
            </a:r>
          </a:p>
          <a:p>
            <a:pPr lvl="3" eaLnBrk="1" hangingPunct="1">
              <a:lnSpc>
                <a:spcPct val="80000"/>
              </a:lnSpc>
            </a:pPr>
            <a:r>
              <a:rPr lang="en-US" sz="1800" dirty="0" smtClean="0"/>
              <a:t>enjoys </a:t>
            </a:r>
            <a:r>
              <a:rPr lang="en-US" sz="1800" b="1" dirty="0" smtClean="0"/>
              <a:t>legal capacity</a:t>
            </a:r>
            <a:r>
              <a:rPr lang="en-US" sz="1800" dirty="0" smtClean="0"/>
              <a:t>,</a:t>
            </a:r>
          </a:p>
          <a:p>
            <a:pPr lvl="3" eaLnBrk="1" hangingPunct="1">
              <a:lnSpc>
                <a:spcPct val="80000"/>
              </a:lnSpc>
            </a:pPr>
            <a:r>
              <a:rPr lang="en-US" sz="1800" dirty="0" smtClean="0"/>
              <a:t>is impeccable, meets the conditions prescribed by a special regulation and for whom it can be assumed in relation to his </a:t>
            </a:r>
            <a:r>
              <a:rPr lang="en-US" sz="1800" b="1" dirty="0" smtClean="0"/>
              <a:t>knowledge, experience and moral qualities </a:t>
            </a:r>
            <a:r>
              <a:rPr lang="en-US" sz="1800" dirty="0" smtClean="0"/>
              <a:t>that he will serve his position properly,</a:t>
            </a:r>
          </a:p>
          <a:p>
            <a:pPr lvl="3" eaLnBrk="1" hangingPunct="1">
              <a:lnSpc>
                <a:spcPct val="80000"/>
              </a:lnSpc>
            </a:pPr>
            <a:r>
              <a:rPr lang="en-US" sz="1800" dirty="0" smtClean="0"/>
              <a:t>has completed </a:t>
            </a:r>
            <a:r>
              <a:rPr lang="en-US" sz="1800" b="1" dirty="0" smtClean="0"/>
              <a:t>university education</a:t>
            </a:r>
            <a:r>
              <a:rPr lang="en-US" sz="1800"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eaLnBrk="1" hangingPunct="1"/>
            <a:r>
              <a:rPr lang="en-US" sz="3600" b="1" smtClean="0"/>
              <a:t>President of the Office - position</a:t>
            </a:r>
          </a:p>
        </p:txBody>
      </p:sp>
      <p:sp>
        <p:nvSpPr>
          <p:cNvPr id="8195" name="Zástupný symbol pro obsah 2"/>
          <p:cNvSpPr>
            <a:spLocks noGrp="1"/>
          </p:cNvSpPr>
          <p:nvPr>
            <p:ph idx="1"/>
          </p:nvPr>
        </p:nvSpPr>
        <p:spPr/>
        <p:txBody>
          <a:bodyPr>
            <a:normAutofit/>
          </a:bodyPr>
          <a:lstStyle/>
          <a:p>
            <a:pPr eaLnBrk="1" hangingPunct="1">
              <a:lnSpc>
                <a:spcPct val="80000"/>
              </a:lnSpc>
            </a:pPr>
            <a:r>
              <a:rPr lang="en-US" sz="2400" b="1" dirty="0" smtClean="0"/>
              <a:t>The position of the President shall not be compatible</a:t>
            </a:r>
            <a:endParaRPr lang="cs-CZ" sz="2400" b="1" dirty="0" smtClean="0"/>
          </a:p>
          <a:p>
            <a:pPr lvl="1">
              <a:lnSpc>
                <a:spcPct val="80000"/>
              </a:lnSpc>
            </a:pPr>
            <a:r>
              <a:rPr lang="en-GB" sz="1800" b="1" dirty="0" smtClean="0"/>
              <a:t>with the positions of a Member of the Parliament or Senator,</a:t>
            </a:r>
          </a:p>
          <a:p>
            <a:pPr lvl="1">
              <a:lnSpc>
                <a:spcPct val="80000"/>
              </a:lnSpc>
            </a:pPr>
            <a:r>
              <a:rPr lang="en-GB" sz="1800" b="1" dirty="0" smtClean="0"/>
              <a:t>with</a:t>
            </a:r>
            <a:r>
              <a:rPr lang="en-GB" sz="1800" b="1" dirty="0" smtClean="0"/>
              <a:t> judge, state attorney</a:t>
            </a:r>
            <a:r>
              <a:rPr lang="en-GB" sz="1800" dirty="0" smtClean="0"/>
              <a:t>, </a:t>
            </a:r>
          </a:p>
          <a:p>
            <a:pPr lvl="1">
              <a:lnSpc>
                <a:spcPct val="80000"/>
              </a:lnSpc>
            </a:pPr>
            <a:r>
              <a:rPr lang="en-GB" sz="1800" dirty="0" smtClean="0"/>
              <a:t>with </a:t>
            </a:r>
            <a:r>
              <a:rPr lang="en-GB" sz="1800" dirty="0" smtClean="0"/>
              <a:t>any position in the state administration, a position of a member of a territorial self-administration body and with the membership in political parties and movements.</a:t>
            </a:r>
          </a:p>
          <a:p>
            <a:pPr lvl="1">
              <a:lnSpc>
                <a:spcPct val="80000"/>
              </a:lnSpc>
            </a:pPr>
            <a:r>
              <a:rPr lang="en-GB" sz="1800" dirty="0" smtClean="0"/>
              <a:t>with any other paid position, be in some other labour relationship, or perform any gainful activity, with the exception of administration of his own property and scientific, pedagogical, literal, journalistic and artistic activities, </a:t>
            </a:r>
          </a:p>
          <a:p>
            <a:pPr>
              <a:lnSpc>
                <a:spcPct val="80000"/>
              </a:lnSpc>
            </a:pPr>
            <a:r>
              <a:rPr lang="en-US" sz="1900" b="1" dirty="0" smtClean="0"/>
              <a:t>The </a:t>
            </a:r>
            <a:r>
              <a:rPr lang="en-US" sz="1900" b="1" dirty="0" smtClean="0"/>
              <a:t>President</a:t>
            </a:r>
            <a:r>
              <a:rPr lang="en-US" sz="1900" dirty="0" smtClean="0"/>
              <a:t> shall have the right to a </a:t>
            </a:r>
            <a:r>
              <a:rPr lang="en-US" sz="1900" b="1" dirty="0" smtClean="0"/>
              <a:t>salary</a:t>
            </a:r>
            <a:r>
              <a:rPr lang="en-US" sz="1900" dirty="0" smtClean="0"/>
              <a:t>, reimbursement of expenses and consideration in kind </a:t>
            </a:r>
            <a:r>
              <a:rPr lang="en-US" sz="1900" b="1" dirty="0" smtClean="0"/>
              <a:t>as the President of the Supreme Audit Office.</a:t>
            </a:r>
          </a:p>
          <a:p>
            <a:pPr eaLnBrk="1" hangingPunct="1">
              <a:lnSpc>
                <a:spcPct val="80000"/>
              </a:lnSpc>
            </a:pPr>
            <a:r>
              <a:rPr lang="en-US" sz="1800" b="1" dirty="0" smtClean="0"/>
              <a:t>The </a:t>
            </a:r>
            <a:r>
              <a:rPr lang="en-US" sz="1800" b="1" dirty="0" smtClean="0"/>
              <a:t>President of the Office shall be recalled</a:t>
            </a:r>
            <a:r>
              <a:rPr lang="en-US" sz="1800" dirty="0" smtClean="0"/>
              <a:t> from his position</a:t>
            </a:r>
            <a:endParaRPr lang="cs-CZ" sz="1800" dirty="0" smtClean="0"/>
          </a:p>
          <a:p>
            <a:pPr lvl="1" eaLnBrk="1" hangingPunct="1">
              <a:spcBef>
                <a:spcPts val="0"/>
              </a:spcBef>
            </a:pPr>
            <a:r>
              <a:rPr lang="en-US" sz="1800" dirty="0" smtClean="0"/>
              <a:t>if he ceases to meet any of the conditions for his appointment.</a:t>
            </a:r>
          </a:p>
          <a:p>
            <a:pPr lvl="1" eaLnBrk="1" hangingPunct="1">
              <a:spcBef>
                <a:spcPts val="0"/>
              </a:spcBef>
            </a:pPr>
            <a:r>
              <a:rPr lang="en-US" sz="1800" dirty="0" smtClean="0"/>
              <a:t>if he fails to perform his position for a period of 6 months.</a:t>
            </a:r>
          </a:p>
          <a:p>
            <a:pPr eaLnBrk="1" hangingPunct="1">
              <a:lnSpc>
                <a:spcPct val="80000"/>
              </a:lnSpc>
            </a:pPr>
            <a:endParaRPr lang="cs-CZ"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en-US" sz="3800" b="1" smtClean="0"/>
              <a:t>Inspectors of the Office</a:t>
            </a:r>
            <a:endParaRPr lang="cs-CZ" sz="3800" b="1" smtClean="0"/>
          </a:p>
        </p:txBody>
      </p:sp>
      <p:sp>
        <p:nvSpPr>
          <p:cNvPr id="9219" name="Zástupný symbol pro obsah 2"/>
          <p:cNvSpPr>
            <a:spLocks noGrp="1"/>
          </p:cNvSpPr>
          <p:nvPr>
            <p:ph idx="1"/>
          </p:nvPr>
        </p:nvSpPr>
        <p:spPr/>
        <p:txBody>
          <a:bodyPr/>
          <a:lstStyle/>
          <a:p>
            <a:pPr eaLnBrk="1" hangingPunct="1">
              <a:lnSpc>
                <a:spcPct val="80000"/>
              </a:lnSpc>
            </a:pPr>
            <a:endParaRPr lang="en-US" sz="2500" dirty="0" smtClean="0"/>
          </a:p>
          <a:p>
            <a:pPr eaLnBrk="1" hangingPunct="1">
              <a:lnSpc>
                <a:spcPct val="80000"/>
              </a:lnSpc>
            </a:pPr>
            <a:r>
              <a:rPr lang="en-US" sz="2400" b="1" dirty="0" smtClean="0"/>
              <a:t>An inspector shall be appointed and recalled by the President of the Czech Republic</a:t>
            </a:r>
            <a:r>
              <a:rPr lang="en-US" sz="2400" dirty="0" smtClean="0"/>
              <a:t> on the basis of a proposal of the Senate of the Parliament of the Czech Republic.</a:t>
            </a:r>
          </a:p>
          <a:p>
            <a:pPr lvl="1" eaLnBrk="1" hangingPunct="1">
              <a:lnSpc>
                <a:spcPct val="80000"/>
              </a:lnSpc>
            </a:pPr>
            <a:r>
              <a:rPr lang="en-US" sz="2100" dirty="0" smtClean="0"/>
              <a:t>shall be appointed for a </a:t>
            </a:r>
            <a:r>
              <a:rPr lang="en-US" sz="2100" b="1" dirty="0" smtClean="0"/>
              <a:t>period of 10 years</a:t>
            </a:r>
            <a:r>
              <a:rPr lang="en-US" sz="2100" dirty="0" smtClean="0"/>
              <a:t>. </a:t>
            </a:r>
            <a:endParaRPr lang="cs-CZ" sz="2100" dirty="0" smtClean="0"/>
          </a:p>
          <a:p>
            <a:pPr lvl="1" eaLnBrk="1" hangingPunct="1">
              <a:lnSpc>
                <a:spcPct val="80000"/>
              </a:lnSpc>
            </a:pPr>
            <a:r>
              <a:rPr lang="en-US" sz="2100" dirty="0" smtClean="0"/>
              <a:t>may be appointed repeatedly.</a:t>
            </a:r>
            <a:endParaRPr lang="cs-CZ" sz="2100" dirty="0" smtClean="0"/>
          </a:p>
          <a:p>
            <a:pPr lvl="1" eaLnBrk="1" hangingPunct="1">
              <a:lnSpc>
                <a:spcPct val="80000"/>
              </a:lnSpc>
              <a:buFont typeface="Arial" charset="0"/>
              <a:buNone/>
            </a:pPr>
            <a:endParaRPr lang="en-US" sz="2100" dirty="0" smtClean="0"/>
          </a:p>
          <a:p>
            <a:pPr eaLnBrk="1" hangingPunct="1">
              <a:lnSpc>
                <a:spcPct val="80000"/>
              </a:lnSpc>
            </a:pPr>
            <a:r>
              <a:rPr lang="en-US" sz="2400" b="1" dirty="0" smtClean="0"/>
              <a:t>An inspector shall carry out inspections</a:t>
            </a:r>
            <a:r>
              <a:rPr lang="en-US" sz="2400" dirty="0" smtClean="0"/>
              <a:t>, </a:t>
            </a:r>
            <a:r>
              <a:rPr lang="en-US" sz="2400" b="1" dirty="0" smtClean="0"/>
              <a:t>direct inspections</a:t>
            </a:r>
            <a:r>
              <a:rPr lang="en-US" sz="2400" dirty="0" smtClean="0"/>
              <a:t>, prepare the inspection report and perform other acts related to tasks of the Office.</a:t>
            </a:r>
            <a:endParaRPr lang="cs-CZ" sz="2400" dirty="0" smtClean="0"/>
          </a:p>
          <a:p>
            <a:pPr eaLnBrk="1" hangingPunct="1">
              <a:lnSpc>
                <a:spcPct val="80000"/>
              </a:lnSpc>
              <a:buFont typeface="Arial" charset="0"/>
              <a:buNone/>
            </a:pPr>
            <a:endParaRPr lang="en-US" sz="2400" dirty="0" smtClean="0"/>
          </a:p>
          <a:p>
            <a:pPr eaLnBrk="1" hangingPunct="1">
              <a:lnSpc>
                <a:spcPct val="80000"/>
              </a:lnSpc>
            </a:pPr>
            <a:r>
              <a:rPr lang="en-US" sz="2500" dirty="0" smtClean="0"/>
              <a:t>The activities shall be carried out by </a:t>
            </a:r>
            <a:r>
              <a:rPr lang="en-US" sz="2500" b="1" dirty="0" smtClean="0"/>
              <a:t>7 inspectors</a:t>
            </a:r>
            <a:r>
              <a:rPr lang="en-US" sz="2500" dirty="0" smtClean="0"/>
              <a:t> of the Office.</a:t>
            </a:r>
          </a:p>
          <a:p>
            <a:pPr eaLnBrk="1" hangingPunct="1">
              <a:lnSpc>
                <a:spcPct val="80000"/>
              </a:lnSpc>
            </a:pPr>
            <a:endParaRPr lang="cs-CZ" sz="25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eaLnBrk="1" hangingPunct="1"/>
            <a:r>
              <a:rPr lang="en-US" sz="3800" b="1" smtClean="0"/>
              <a:t>Inspectors of the Office</a:t>
            </a:r>
            <a:endParaRPr lang="cs-CZ" sz="3800" b="1" smtClean="0"/>
          </a:p>
        </p:txBody>
      </p:sp>
      <p:sp>
        <p:nvSpPr>
          <p:cNvPr id="10243" name="Zástupný symbol pro obsah 2"/>
          <p:cNvSpPr>
            <a:spLocks noGrp="1"/>
          </p:cNvSpPr>
          <p:nvPr>
            <p:ph idx="1"/>
          </p:nvPr>
        </p:nvSpPr>
        <p:spPr/>
        <p:txBody>
          <a:bodyPr>
            <a:normAutofit/>
          </a:bodyPr>
          <a:lstStyle/>
          <a:p>
            <a:pPr eaLnBrk="1" hangingPunct="1">
              <a:lnSpc>
                <a:spcPct val="80000"/>
              </a:lnSpc>
            </a:pPr>
            <a:r>
              <a:rPr lang="en-US" sz="2000" dirty="0" smtClean="0"/>
              <a:t>An inspector may be only a </a:t>
            </a:r>
            <a:r>
              <a:rPr lang="en-US" sz="2000" b="1" dirty="0" smtClean="0"/>
              <a:t>citizen of the Czech Republic</a:t>
            </a:r>
            <a:r>
              <a:rPr lang="en-US" sz="2000" dirty="0" smtClean="0"/>
              <a:t> who enjoys legal capacity, has no criminal record, meets the conditions prescribed by a special legal regulation and has completed professional university education</a:t>
            </a:r>
            <a:r>
              <a:rPr lang="en-US" sz="2000" dirty="0" smtClean="0"/>
              <a:t>.</a:t>
            </a:r>
            <a:endParaRPr lang="cs-CZ" sz="2000" dirty="0" smtClean="0"/>
          </a:p>
          <a:p>
            <a:pPr eaLnBrk="1" hangingPunct="1">
              <a:lnSpc>
                <a:spcPct val="80000"/>
              </a:lnSpc>
              <a:buNone/>
            </a:pPr>
            <a:endParaRPr lang="en-US" sz="2000" dirty="0" smtClean="0"/>
          </a:p>
          <a:p>
            <a:pPr eaLnBrk="1" hangingPunct="1">
              <a:lnSpc>
                <a:spcPct val="80000"/>
              </a:lnSpc>
            </a:pPr>
            <a:r>
              <a:rPr lang="en-US" sz="2000" b="1" dirty="0" smtClean="0"/>
              <a:t>The position of an inspector shall not be </a:t>
            </a:r>
            <a:r>
              <a:rPr lang="en-US" sz="2000" b="1" dirty="0" smtClean="0"/>
              <a:t>compatible</a:t>
            </a:r>
            <a:endParaRPr lang="cs-CZ" sz="2000" b="1" dirty="0" smtClean="0"/>
          </a:p>
          <a:p>
            <a:pPr lvl="1">
              <a:lnSpc>
                <a:spcPct val="80000"/>
              </a:lnSpc>
            </a:pPr>
            <a:r>
              <a:rPr lang="en-US" sz="1700" b="1" dirty="0" smtClean="0"/>
              <a:t>with </a:t>
            </a:r>
            <a:r>
              <a:rPr lang="en-US" sz="1700" b="1" dirty="0" smtClean="0"/>
              <a:t>the positions of a Member of Parliament or Senator, judge, state attorney</a:t>
            </a:r>
            <a:r>
              <a:rPr lang="en-US" sz="1700" dirty="0" smtClean="0"/>
              <a:t>, any position in the state administration, a position of a member of a territorial self-administration body and membership in political parties and movements. </a:t>
            </a:r>
            <a:endParaRPr lang="cs-CZ" sz="1700" dirty="0" smtClean="0"/>
          </a:p>
          <a:p>
            <a:pPr lvl="1">
              <a:lnSpc>
                <a:spcPct val="80000"/>
              </a:lnSpc>
              <a:buNone/>
            </a:pPr>
            <a:endParaRPr lang="cs-CZ" sz="1700" dirty="0" smtClean="0"/>
          </a:p>
          <a:p>
            <a:pPr>
              <a:lnSpc>
                <a:spcPct val="80000"/>
              </a:lnSpc>
            </a:pPr>
            <a:r>
              <a:rPr lang="en-US" sz="2000" b="1" dirty="0" smtClean="0"/>
              <a:t>The inspectors</a:t>
            </a:r>
            <a:r>
              <a:rPr lang="en-US" sz="2000" dirty="0" smtClean="0"/>
              <a:t> shall have the right to a salary, reimbursement of expenses and consideration in kind as the members of the Supreme Audit Office</a:t>
            </a:r>
            <a:r>
              <a:rPr lang="en-US" sz="2000" dirty="0" smtClean="0"/>
              <a:t>.</a:t>
            </a:r>
            <a:endParaRPr lang="cs-CZ" sz="2000" dirty="0" smtClean="0"/>
          </a:p>
          <a:p>
            <a:pPr>
              <a:lnSpc>
                <a:spcPct val="80000"/>
              </a:lnSpc>
              <a:buNone/>
            </a:pPr>
            <a:endParaRPr lang="en-US" sz="2000" dirty="0" smtClean="0"/>
          </a:p>
          <a:p>
            <a:pPr eaLnBrk="1" hangingPunct="1">
              <a:lnSpc>
                <a:spcPct val="80000"/>
              </a:lnSpc>
            </a:pPr>
            <a:r>
              <a:rPr lang="en-US" sz="2000" dirty="0" smtClean="0"/>
              <a:t>An </a:t>
            </a:r>
            <a:r>
              <a:rPr lang="en-US" sz="2000" dirty="0" smtClean="0"/>
              <a:t>inspector </a:t>
            </a:r>
            <a:r>
              <a:rPr lang="en-US" sz="2000" b="1" dirty="0" smtClean="0"/>
              <a:t>shall be recalled</a:t>
            </a:r>
            <a:r>
              <a:rPr lang="en-US" sz="2000" dirty="0" smtClean="0"/>
              <a:t> from his position if he ceases to meet any of the conditions for his appointment.</a:t>
            </a:r>
          </a:p>
          <a:p>
            <a:pPr eaLnBrk="1" hangingPunct="1">
              <a:lnSpc>
                <a:spcPct val="80000"/>
              </a:lnSpc>
            </a:pPr>
            <a:endParaRPr lang="cs-CZ"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477</TotalTime>
  <Words>928</Words>
  <Application>Microsoft Office PowerPoint</Application>
  <PresentationFormat>Předvádění na obrazovce (4:3)</PresentationFormat>
  <Paragraphs>83</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Bohatý</vt:lpstr>
      <vt:lpstr>Independence of The Czech Personal Data Protection Authority</vt:lpstr>
      <vt:lpstr>Brief historic overview</vt:lpstr>
      <vt:lpstr>Brief legal overview (1)</vt:lpstr>
      <vt:lpstr>Brief legal overview (2)</vt:lpstr>
      <vt:lpstr>ORGANISATION OF THE OFFICE</vt:lpstr>
      <vt:lpstr>President of the Office  election - nomination</vt:lpstr>
      <vt:lpstr>President of the Office - position</vt:lpstr>
      <vt:lpstr>Inspectors of the Office</vt:lpstr>
      <vt:lpstr>Inspectors of the Office</vt:lpstr>
      <vt:lpstr>Independent status of The Czech DPA – comparison with proposal for a regulation</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Independence of The Czech Personal Data Protection Authority</dc:title>
  <dc:creator>kucerovaa</dc:creator>
  <cp:lastModifiedBy>kucerovaa</cp:lastModifiedBy>
  <cp:revision>59</cp:revision>
  <dcterms:created xsi:type="dcterms:W3CDTF">2013-03-22T12:49:49Z</dcterms:created>
  <dcterms:modified xsi:type="dcterms:W3CDTF">2013-04-11T04:25:13Z</dcterms:modified>
</cp:coreProperties>
</file>