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256" r:id="rId2"/>
    <p:sldId id="257" r:id="rId3"/>
    <p:sldId id="267" r:id="rId4"/>
    <p:sldId id="259" r:id="rId5"/>
    <p:sldId id="261" r:id="rId6"/>
    <p:sldId id="262" r:id="rId7"/>
    <p:sldId id="268" r:id="rId8"/>
    <p:sldId id="263" r:id="rId9"/>
    <p:sldId id="269" r:id="rId10"/>
    <p:sldId id="266" r:id="rId11"/>
    <p:sldId id="270" r:id="rId12"/>
    <p:sldId id="265" r:id="rId13"/>
  </p:sldIdLst>
  <p:sldSz cx="9144000" cy="6858000" type="screen4x3"/>
  <p:notesSz cx="6745288" cy="988218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D8CC"/>
          </a:solidFill>
        </a:fill>
      </a:tcStyle>
    </a:wholeTbl>
    <a:band2H>
      <a:tcTxStyle/>
      <a:tcStyle>
        <a:tcBdr/>
        <a:fill>
          <a:solidFill>
            <a:srgbClr val="FFED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9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2588" cy="4953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821113" y="0"/>
            <a:ext cx="2922587" cy="495300"/>
          </a:xfrm>
          <a:prstGeom prst="rect">
            <a:avLst/>
          </a:prstGeom>
        </p:spPr>
        <p:txBody>
          <a:bodyPr vert="horz" lIns="91440" tIns="45720" rIns="91440" bIns="45720" rtlCol="0"/>
          <a:lstStyle>
            <a:lvl1pPr algn="r">
              <a:defRPr sz="1200"/>
            </a:lvl1pPr>
          </a:lstStyle>
          <a:p>
            <a:fld id="{00C84DDE-8B07-45E8-BD3A-8C8216B4DA9F}" type="datetimeFigureOut">
              <a:rPr lang="hr-HR" smtClean="0"/>
              <a:t>9.5.2016.</a:t>
            </a:fld>
            <a:endParaRPr lang="hr-HR"/>
          </a:p>
        </p:txBody>
      </p:sp>
      <p:sp>
        <p:nvSpPr>
          <p:cNvPr id="4" name="Footer Placeholder 3"/>
          <p:cNvSpPr>
            <a:spLocks noGrp="1"/>
          </p:cNvSpPr>
          <p:nvPr>
            <p:ph type="ftr" sz="quarter" idx="2"/>
          </p:nvPr>
        </p:nvSpPr>
        <p:spPr>
          <a:xfrm>
            <a:off x="0" y="9386888"/>
            <a:ext cx="2922588" cy="495300"/>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821113" y="9386888"/>
            <a:ext cx="2922587" cy="495300"/>
          </a:xfrm>
          <a:prstGeom prst="rect">
            <a:avLst/>
          </a:prstGeom>
        </p:spPr>
        <p:txBody>
          <a:bodyPr vert="horz" lIns="91440" tIns="45720" rIns="91440" bIns="45720" rtlCol="0" anchor="b"/>
          <a:lstStyle>
            <a:lvl1pPr algn="r">
              <a:defRPr sz="1200"/>
            </a:lvl1pPr>
          </a:lstStyle>
          <a:p>
            <a:fld id="{7E2DFADE-F450-4B5B-BA38-A07261A3321A}" type="slidenum">
              <a:rPr lang="hr-HR" smtClean="0"/>
              <a:t>‹#›</a:t>
            </a:fld>
            <a:endParaRPr lang="hr-HR"/>
          </a:p>
        </p:txBody>
      </p:sp>
    </p:spTree>
    <p:extLst>
      <p:ext uri="{BB962C8B-B14F-4D97-AF65-F5344CB8AC3E}">
        <p14:creationId xmlns:p14="http://schemas.microsoft.com/office/powerpoint/2010/main" val="26188277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Shape 28"/>
          <p:cNvSpPr>
            <a:spLocks noGrp="1" noRot="1" noChangeAspect="1"/>
          </p:cNvSpPr>
          <p:nvPr>
            <p:ph type="sldImg"/>
          </p:nvPr>
        </p:nvSpPr>
        <p:spPr>
          <a:xfrm>
            <a:off x="903288" y="741363"/>
            <a:ext cx="4938712" cy="3705225"/>
          </a:xfrm>
          <a:prstGeom prst="rect">
            <a:avLst/>
          </a:prstGeom>
        </p:spPr>
        <p:txBody>
          <a:bodyPr/>
          <a:lstStyle/>
          <a:p>
            <a:endParaRPr/>
          </a:p>
        </p:txBody>
      </p:sp>
      <p:sp>
        <p:nvSpPr>
          <p:cNvPr id="29" name="Shape 29"/>
          <p:cNvSpPr>
            <a:spLocks noGrp="1"/>
          </p:cNvSpPr>
          <p:nvPr>
            <p:ph type="body" sz="quarter" idx="1"/>
          </p:nvPr>
        </p:nvSpPr>
        <p:spPr>
          <a:xfrm>
            <a:off x="899372" y="4694039"/>
            <a:ext cx="4946545" cy="4446985"/>
          </a:xfrm>
          <a:prstGeom prst="rect">
            <a:avLst/>
          </a:prstGeom>
        </p:spPr>
        <p:txBody>
          <a:bodyPr/>
          <a:lstStyle/>
          <a:p>
            <a:endParaRPr/>
          </a:p>
        </p:txBody>
      </p:sp>
    </p:spTree>
    <p:extLst>
      <p:ext uri="{BB962C8B-B14F-4D97-AF65-F5344CB8AC3E}">
        <p14:creationId xmlns:p14="http://schemas.microsoft.com/office/powerpoint/2010/main" val="2205665233"/>
      </p:ext>
    </p:extLst>
  </p:cSld>
  <p:clrMap bg1="lt1" tx1="dk1" bg2="lt2" tx2="dk2" accent1="accent1" accent2="accent2" accent3="accent3" accent4="accent4" accent5="accent5" accent6="accent6" hlink="hlink" folHlink="folHlink"/>
  <p:notesStyle>
    <a:lvl1pPr latinLnBrk="0">
      <a:spcBef>
        <a:spcPts val="600"/>
      </a:spcBef>
      <a:defRPr>
        <a:latin typeface="+mn-lt"/>
        <a:ea typeface="+mn-ea"/>
        <a:cs typeface="+mn-cs"/>
        <a:sym typeface="Helvetica Neue"/>
      </a:defRPr>
    </a:lvl1pPr>
    <a:lvl2pPr indent="228600" latinLnBrk="0">
      <a:spcBef>
        <a:spcPts val="600"/>
      </a:spcBef>
      <a:defRPr>
        <a:latin typeface="+mn-lt"/>
        <a:ea typeface="+mn-ea"/>
        <a:cs typeface="+mn-cs"/>
        <a:sym typeface="Helvetica Neue"/>
      </a:defRPr>
    </a:lvl2pPr>
    <a:lvl3pPr indent="457200" latinLnBrk="0">
      <a:spcBef>
        <a:spcPts val="600"/>
      </a:spcBef>
      <a:defRPr>
        <a:latin typeface="+mn-lt"/>
        <a:ea typeface="+mn-ea"/>
        <a:cs typeface="+mn-cs"/>
        <a:sym typeface="Helvetica Neue"/>
      </a:defRPr>
    </a:lvl3pPr>
    <a:lvl4pPr indent="685800" latinLnBrk="0">
      <a:spcBef>
        <a:spcPts val="600"/>
      </a:spcBef>
      <a:defRPr>
        <a:latin typeface="+mn-lt"/>
        <a:ea typeface="+mn-ea"/>
        <a:cs typeface="+mn-cs"/>
        <a:sym typeface="Helvetica Neue"/>
      </a:defRPr>
    </a:lvl4pPr>
    <a:lvl5pPr indent="914400" latinLnBrk="0">
      <a:spcBef>
        <a:spcPts val="600"/>
      </a:spcBef>
      <a:defRPr>
        <a:latin typeface="+mn-lt"/>
        <a:ea typeface="+mn-ea"/>
        <a:cs typeface="+mn-cs"/>
        <a:sym typeface="Helvetica Neue"/>
      </a:defRPr>
    </a:lvl5pPr>
    <a:lvl6pPr indent="1143000" latinLnBrk="0">
      <a:spcBef>
        <a:spcPts val="600"/>
      </a:spcBef>
      <a:defRPr>
        <a:latin typeface="+mn-lt"/>
        <a:ea typeface="+mn-ea"/>
        <a:cs typeface="+mn-cs"/>
        <a:sym typeface="Helvetica Neue"/>
      </a:defRPr>
    </a:lvl6pPr>
    <a:lvl7pPr indent="1371600" latinLnBrk="0">
      <a:spcBef>
        <a:spcPts val="600"/>
      </a:spcBef>
      <a:defRPr>
        <a:latin typeface="+mn-lt"/>
        <a:ea typeface="+mn-ea"/>
        <a:cs typeface="+mn-cs"/>
        <a:sym typeface="Helvetica Neue"/>
      </a:defRPr>
    </a:lvl7pPr>
    <a:lvl8pPr indent="1600200" latinLnBrk="0">
      <a:spcBef>
        <a:spcPts val="600"/>
      </a:spcBef>
      <a:defRPr>
        <a:latin typeface="+mn-lt"/>
        <a:ea typeface="+mn-ea"/>
        <a:cs typeface="+mn-cs"/>
        <a:sym typeface="Helvetica Neue"/>
      </a:defRPr>
    </a:lvl8pPr>
    <a:lvl9pPr indent="1828800" latinLnBrk="0">
      <a:spcBef>
        <a:spcPts val="600"/>
      </a:spcBef>
      <a:defRPr>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Shape 1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grpSp>
        <p:nvGrpSpPr>
          <p:cNvPr id="21" name="Group 21"/>
          <p:cNvGrpSpPr/>
          <p:nvPr/>
        </p:nvGrpSpPr>
        <p:grpSpPr>
          <a:xfrm>
            <a:off x="709612" y="522287"/>
            <a:ext cx="7693029" cy="1285239"/>
            <a:chOff x="0" y="0"/>
            <a:chExt cx="7693028" cy="1285238"/>
          </a:xfrm>
        </p:grpSpPr>
        <p:pic>
          <p:nvPicPr>
            <p:cNvPr id="18" name="image1.jpeg"/>
            <p:cNvPicPr>
              <a:picLocks noChangeAspect="1"/>
            </p:cNvPicPr>
            <p:nvPr/>
          </p:nvPicPr>
          <p:blipFill>
            <a:blip r:embed="rId2">
              <a:extLst/>
            </a:blip>
            <a:stretch>
              <a:fillRect/>
            </a:stretch>
          </p:blipFill>
          <p:spPr>
            <a:xfrm>
              <a:off x="6637022" y="0"/>
              <a:ext cx="1056007" cy="991117"/>
            </a:xfrm>
            <a:prstGeom prst="rect">
              <a:avLst/>
            </a:prstGeom>
            <a:ln w="12700" cap="flat">
              <a:noFill/>
              <a:miter lim="400000"/>
            </a:ln>
            <a:effectLst/>
          </p:spPr>
        </p:pic>
        <p:sp>
          <p:nvSpPr>
            <p:cNvPr id="19" name="Shape 19"/>
            <p:cNvSpPr/>
            <p:nvPr/>
          </p:nvSpPr>
          <p:spPr>
            <a:xfrm>
              <a:off x="1206499" y="114300"/>
              <a:ext cx="5281615" cy="117093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8" tIns="45718" rIns="45718" bIns="45718" numCol="1" anchor="t">
              <a:spAutoFit/>
            </a:bodyPr>
            <a:lstStyle/>
            <a:p>
              <a:pPr algn="ctr">
                <a:defRPr sz="1400" b="1"/>
              </a:pPr>
              <a:r>
                <a:t>Agencija za zaštitu ličnih/osobnih podataka u Bosni i Hercegovini</a:t>
              </a:r>
            </a:p>
            <a:p>
              <a:pPr algn="ctr">
                <a:defRPr sz="1400" b="1"/>
              </a:pPr>
              <a:r>
                <a:t>Агенција за заштиту личних података у Босни и Херцеговини</a:t>
              </a:r>
            </a:p>
            <a:p>
              <a:pPr algn="ctr">
                <a:defRPr sz="1400" b="1"/>
              </a:pPr>
              <a:r>
                <a:t>Personal Data Protection Agency in Bosnia and Herzegovina</a:t>
              </a:r>
            </a:p>
          </p:txBody>
        </p:sp>
        <p:pic>
          <p:nvPicPr>
            <p:cNvPr id="20" name="image1.png" descr="bih-grb1"/>
            <p:cNvPicPr>
              <a:picLocks noChangeAspect="1"/>
            </p:cNvPicPr>
            <p:nvPr/>
          </p:nvPicPr>
          <p:blipFill>
            <a:blip r:embed="rId3">
              <a:extLst/>
            </a:blip>
            <a:stretch>
              <a:fillRect/>
            </a:stretch>
          </p:blipFill>
          <p:spPr>
            <a:xfrm>
              <a:off x="0" y="3176"/>
              <a:ext cx="904673" cy="987942"/>
            </a:xfrm>
            <a:prstGeom prst="rect">
              <a:avLst/>
            </a:prstGeom>
            <a:ln w="12700" cap="flat">
              <a:noFill/>
              <a:miter lim="400000"/>
            </a:ln>
            <a:effectLst/>
          </p:spPr>
        </p:pic>
      </p:grpSp>
      <p:sp>
        <p:nvSpPr>
          <p:cNvPr id="22" name="Shape 22"/>
          <p:cNvSpPr>
            <a:spLocks noGrp="1"/>
          </p:cNvSpPr>
          <p:nvPr>
            <p:ph type="sldNum" sz="quarter" idx="2"/>
          </p:nvPr>
        </p:nvSpPr>
        <p:spPr>
          <a:xfrm>
            <a:off x="6279548" y="6221732"/>
            <a:ext cx="273652" cy="269237"/>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1370012" y="769937"/>
            <a:ext cx="7315201" cy="1668463"/>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chor="ctr"/>
          <a:lstStyle/>
          <a:p>
            <a:r>
              <a:t>Tekst naslova</a:t>
            </a:r>
          </a:p>
        </p:txBody>
      </p:sp>
      <p:sp>
        <p:nvSpPr>
          <p:cNvPr id="3" name="Shape 3"/>
          <p:cNvSpPr>
            <a:spLocks noGrp="1"/>
          </p:cNvSpPr>
          <p:nvPr>
            <p:ph type="body" idx="1"/>
          </p:nvPr>
        </p:nvSpPr>
        <p:spPr>
          <a:xfrm>
            <a:off x="5103812" y="2438400"/>
            <a:ext cx="3581401" cy="4419600"/>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lstStyle/>
          <a:p>
            <a:r>
              <a:t>Tijelo razine jedan</a:t>
            </a:r>
          </a:p>
          <a:p>
            <a:pPr lvl="1"/>
            <a:r>
              <a:t>Tijelo razine dva</a:t>
            </a:r>
          </a:p>
          <a:p>
            <a:pPr lvl="2"/>
            <a:r>
              <a:t>Tijelo razine tri</a:t>
            </a:r>
          </a:p>
          <a:p>
            <a:pPr lvl="3"/>
            <a:r>
              <a:t>Tijelo razine četiri</a:t>
            </a:r>
          </a:p>
          <a:p>
            <a:pPr lvl="4"/>
            <a:r>
              <a:t>Tijelo razine pet</a:t>
            </a:r>
          </a:p>
        </p:txBody>
      </p:sp>
      <p:sp>
        <p:nvSpPr>
          <p:cNvPr id="4" name="Shape 4"/>
          <p:cNvSpPr>
            <a:spLocks noGrp="1"/>
          </p:cNvSpPr>
          <p:nvPr>
            <p:ph type="sldNum" sz="quarter" idx="2"/>
          </p:nvPr>
        </p:nvSpPr>
        <p:spPr>
          <a:xfrm>
            <a:off x="8413148" y="6404294"/>
            <a:ext cx="273652" cy="269237"/>
          </a:xfrm>
          <a:prstGeom prst="rect">
            <a:avLst/>
          </a:prstGeom>
          <a:ln w="12700">
            <a:miter lim="400000"/>
          </a:ln>
        </p:spPr>
        <p:txBody>
          <a:bodyPr wrap="none" lIns="45718" tIns="45718" rIns="45718" bIns="45718" anchor="ctr">
            <a:spAutoFit/>
          </a:bodyPr>
          <a:lstStyle>
            <a:lvl1pPr algn="r">
              <a:defRPr sz="1200">
                <a:solidFill>
                  <a:srgbClr val="898989"/>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1pPr>
      <a:lvl2pPr marL="1035754" marR="0" indent="-578554"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2pPr>
      <a:lvl3pPr marL="1456265" marR="0" indent="-541865"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3pPr>
      <a:lvl4pPr marL="2020710" marR="0" indent="-64911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4pPr>
      <a:lvl5pPr marL="2551288" marR="0" indent="-722488"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5pPr>
      <a:lvl6pPr marL="3008488" marR="0" indent="-722488"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6pPr>
      <a:lvl7pPr marL="3465688" marR="0" indent="-722488"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7pPr>
      <a:lvl8pPr marL="3922888" marR="0" indent="-722488"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8pPr>
      <a:lvl9pPr marL="4380088" marR="0" indent="-722488"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www.azlp.gov.ba/" TargetMode="External"/><Relationship Id="rId2" Type="http://schemas.openxmlformats.org/officeDocument/2006/relationships/hyperlink" Target="mailto:azlpinfo@azlp.gov.b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hape 31"/>
          <p:cNvSpPr/>
          <p:nvPr/>
        </p:nvSpPr>
        <p:spPr>
          <a:xfrm>
            <a:off x="684211" y="3213100"/>
            <a:ext cx="7920040" cy="2308320"/>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algn="ctr">
              <a:defRPr sz="3600">
                <a:latin typeface="Arial"/>
                <a:ea typeface="Arial"/>
                <a:cs typeface="Arial"/>
                <a:sym typeface="Arial"/>
              </a:defRPr>
            </a:pPr>
            <a:r>
              <a:rPr lang="bs-Latn-BA" b="1" dirty="0" smtClean="0"/>
              <a:t>Transfer of personal data </a:t>
            </a:r>
            <a:r>
              <a:rPr lang="bs-Latn-BA" b="1" dirty="0" err="1" smtClean="0"/>
              <a:t>from</a:t>
            </a:r>
            <a:r>
              <a:rPr lang="bs-Latn-BA" b="1" dirty="0" smtClean="0"/>
              <a:t> </a:t>
            </a:r>
            <a:r>
              <a:rPr lang="bs-Latn-BA" b="1" dirty="0" err="1" smtClean="0"/>
              <a:t>Bosnia</a:t>
            </a:r>
            <a:r>
              <a:rPr lang="bs-Latn-BA" b="1" dirty="0" smtClean="0"/>
              <a:t> and </a:t>
            </a:r>
            <a:r>
              <a:rPr lang="bs-Latn-BA" b="1" dirty="0" err="1" smtClean="0"/>
              <a:t>Herzegovina</a:t>
            </a:r>
            <a:r>
              <a:rPr lang="bs-Latn-BA" b="1" dirty="0" smtClean="0"/>
              <a:t> – the </a:t>
            </a:r>
            <a:r>
              <a:rPr lang="bs-Latn-BA" b="1" dirty="0" err="1" smtClean="0"/>
              <a:t>legal</a:t>
            </a:r>
            <a:r>
              <a:rPr lang="bs-Latn-BA" b="1" dirty="0" smtClean="0"/>
              <a:t> </a:t>
            </a:r>
            <a:r>
              <a:rPr lang="bs-Latn-BA" b="1" dirty="0" err="1" smtClean="0"/>
              <a:t>framework</a:t>
            </a:r>
            <a:r>
              <a:rPr lang="bs-Latn-BA" b="1" dirty="0" smtClean="0"/>
              <a:t> and </a:t>
            </a:r>
            <a:r>
              <a:rPr lang="bs-Latn-BA" b="1" dirty="0" err="1" smtClean="0"/>
              <a:t>practice</a:t>
            </a:r>
            <a:r>
              <a:rPr lang="bs-Latn-BA" b="1" dirty="0" smtClean="0"/>
              <a:t> of the </a:t>
            </a:r>
            <a:r>
              <a:rPr lang="bs-Latn-BA" b="1" dirty="0" err="1" smtClean="0"/>
              <a:t>Agency</a:t>
            </a:r>
            <a:endParaRPr b="1"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51"/>
          <p:cNvSpPr txBox="1">
            <a:spLocks/>
          </p:cNvSpPr>
          <p:nvPr/>
        </p:nvSpPr>
        <p:spPr>
          <a:xfrm>
            <a:off x="457200" y="274637"/>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chor="ctr">
            <a:normAutofit/>
          </a:bodyPr>
          <a:lstStyle>
            <a:lvl1pPr marL="0" marR="0" indent="0" algn="ctr" defTabSz="914400" rtl="0" latinLnBrk="0">
              <a:lnSpc>
                <a:spcPct val="100000"/>
              </a:lnSpc>
              <a:spcBef>
                <a:spcPts val="0"/>
              </a:spcBef>
              <a:spcAft>
                <a:spcPts val="0"/>
              </a:spcAft>
              <a:buClrTx/>
              <a:buSzTx/>
              <a:buFontTx/>
              <a:buNone/>
              <a:tabLst/>
              <a:defRPr sz="3200" b="1" i="0" u="none" strike="noStrike" cap="none" spc="0" baseline="0">
                <a:ln>
                  <a:noFill/>
                </a:ln>
                <a:solidFill>
                  <a:srgbClr val="0C0C0E"/>
                </a:solidFill>
                <a:uFill>
                  <a:solidFill>
                    <a:srgbClr val="0C0C0E"/>
                  </a:solidFill>
                </a:uFill>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9pPr>
          </a:lstStyle>
          <a:p>
            <a:pPr hangingPunct="1">
              <a:defRPr b="0">
                <a:solidFill>
                  <a:srgbClr val="000000"/>
                </a:solidFill>
                <a:uFillTx/>
              </a:defRPr>
            </a:pPr>
            <a:endParaRPr lang="pl-PL" dirty="0"/>
          </a:p>
        </p:txBody>
      </p:sp>
      <p:sp>
        <p:nvSpPr>
          <p:cNvPr id="3" name="Shape 52"/>
          <p:cNvSpPr txBox="1">
            <a:spLocks/>
          </p:cNvSpPr>
          <p:nvPr/>
        </p:nvSpPr>
        <p:spPr>
          <a:xfrm>
            <a:off x="457200" y="1600200"/>
            <a:ext cx="8229600" cy="4979504"/>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a:bodyPr>
          <a:lst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1pPr>
            <a:lvl2pPr marL="1035754" marR="0" indent="-578554"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2pPr>
            <a:lvl3pPr marL="1456265" marR="0" indent="-541865"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3pPr>
            <a:lvl4pPr marL="2020710" marR="0" indent="-64911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4pPr>
            <a:lvl5pPr marL="2551288" marR="0" indent="-722488"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5pPr>
            <a:lvl6pPr marL="3008488" marR="0" indent="-722488"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6pPr>
            <a:lvl7pPr marL="3465688" marR="0" indent="-722488"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7pPr>
            <a:lvl8pPr marL="3922888" marR="0" indent="-722488"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8pPr>
            <a:lvl9pPr marL="4380088" marR="0" indent="-722488"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9pPr>
          </a:lstStyle>
          <a:p>
            <a:pPr marL="0" indent="0" algn="ctr" defTabSz="457200" hangingPunct="1">
              <a:spcBef>
                <a:spcPts val="0"/>
              </a:spcBef>
              <a:buSzTx/>
              <a:buFontTx/>
              <a:buNone/>
              <a:defRPr sz="1100">
                <a:uFill>
                  <a:solidFill>
                    <a:srgbClr val="000000"/>
                  </a:solidFill>
                </a:uFill>
              </a:defRPr>
            </a:pPr>
            <a:endParaRPr lang="hr-HR" sz="1200" b="1"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endParaRPr>
          </a:p>
          <a:p>
            <a:pPr marL="0" indent="0" algn="ctr" defTabSz="457200" hangingPunct="1">
              <a:spcBef>
                <a:spcPts val="0"/>
              </a:spcBef>
              <a:buSzTx/>
              <a:buFontTx/>
              <a:buNone/>
              <a:defRPr sz="1100">
                <a:uFill>
                  <a:solidFill>
                    <a:srgbClr val="000000"/>
                  </a:solidFill>
                </a:uFill>
              </a:defRPr>
            </a:pPr>
            <a:endParaRPr lang="hr-HR" sz="1200" b="1"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endParaRPr>
          </a:p>
          <a:p>
            <a:pPr marL="0" indent="0" algn="ctr" defTabSz="457200" hangingPunct="1">
              <a:spcBef>
                <a:spcPts val="0"/>
              </a:spcBef>
              <a:buSzTx/>
              <a:buFontTx/>
              <a:buNone/>
              <a:defRPr sz="1100">
                <a:uFill>
                  <a:solidFill>
                    <a:srgbClr val="000000"/>
                  </a:solidFill>
                </a:uFill>
              </a:defRPr>
            </a:pPr>
            <a:endParaRPr lang="hr-HR" sz="20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endParaRPr>
          </a:p>
          <a:p>
            <a:pPr algn="just" defTabSz="457200" hangingPunct="1">
              <a:spcBef>
                <a:spcPts val="0"/>
              </a:spcBef>
              <a:buSzTx/>
              <a:buFontTx/>
              <a:buChar char="-"/>
              <a:defRPr sz="1100">
                <a:uFill>
                  <a:solidFill>
                    <a:srgbClr val="000000"/>
                  </a:solidFill>
                </a:uFill>
              </a:defRPr>
            </a:pPr>
            <a:r>
              <a:rPr lang="hr-HR" sz="20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Query</a:t>
            </a:r>
            <a:r>
              <a:rPr lang="hr-HR" sz="20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0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regarding</a:t>
            </a:r>
            <a:r>
              <a:rPr lang="hr-HR" sz="20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personal data </a:t>
            </a:r>
            <a:r>
              <a:rPr lang="hr-HR" sz="20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delivery</a:t>
            </a:r>
            <a:r>
              <a:rPr lang="hr-HR" sz="20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0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by</a:t>
            </a:r>
            <a:r>
              <a:rPr lang="hr-HR" sz="20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0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banks</a:t>
            </a:r>
            <a:r>
              <a:rPr lang="hr-HR" sz="20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0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in</a:t>
            </a:r>
            <a:r>
              <a:rPr lang="hr-HR" sz="20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BiH to </a:t>
            </a:r>
            <a:r>
              <a:rPr lang="hr-HR" sz="20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processors</a:t>
            </a:r>
            <a:r>
              <a:rPr lang="hr-HR" sz="20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0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in</a:t>
            </a:r>
            <a:r>
              <a:rPr lang="hr-HR" sz="20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USA </a:t>
            </a:r>
            <a:r>
              <a:rPr lang="hr-HR" sz="20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and</a:t>
            </a:r>
            <a:r>
              <a:rPr lang="hr-HR" sz="20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India.</a:t>
            </a:r>
          </a:p>
          <a:p>
            <a:pPr algn="just" defTabSz="457200" hangingPunct="1">
              <a:spcBef>
                <a:spcPts val="0"/>
              </a:spcBef>
              <a:buSzTx/>
              <a:buFontTx/>
              <a:buChar char="-"/>
              <a:defRPr sz="1100">
                <a:uFill>
                  <a:solidFill>
                    <a:srgbClr val="000000"/>
                  </a:solidFill>
                </a:uFill>
              </a:defRPr>
            </a:pPr>
            <a:endParaRPr lang="hr-HR" sz="2000" dirty="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endParaRPr>
          </a:p>
          <a:p>
            <a:pPr algn="just" defTabSz="457200" hangingPunct="1">
              <a:spcBef>
                <a:spcPts val="0"/>
              </a:spcBef>
              <a:buSzTx/>
              <a:buFontTx/>
              <a:buChar char="-"/>
              <a:defRPr sz="1100">
                <a:uFill>
                  <a:solidFill>
                    <a:srgbClr val="000000"/>
                  </a:solidFill>
                </a:uFill>
              </a:defRPr>
            </a:pPr>
            <a:r>
              <a:rPr lang="hr-HR" sz="20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Application</a:t>
            </a:r>
            <a:r>
              <a:rPr lang="hr-HR" sz="20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0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of</a:t>
            </a:r>
            <a:r>
              <a:rPr lang="hr-HR" sz="20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0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Article</a:t>
            </a:r>
            <a:r>
              <a:rPr lang="hr-HR" sz="20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18, </a:t>
            </a:r>
            <a:r>
              <a:rPr lang="hr-HR" sz="20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paragraph</a:t>
            </a:r>
            <a:r>
              <a:rPr lang="hr-HR" sz="20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(3) </a:t>
            </a:r>
            <a:r>
              <a:rPr lang="hr-HR" sz="20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of</a:t>
            </a:r>
            <a:r>
              <a:rPr lang="hr-HR" sz="20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0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the</a:t>
            </a:r>
            <a:r>
              <a:rPr lang="hr-HR" sz="20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0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Law</a:t>
            </a:r>
            <a:r>
              <a:rPr lang="hr-HR" sz="20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a:t>
            </a:r>
          </a:p>
          <a:p>
            <a:pPr marL="0" indent="0" algn="just" defTabSz="457200" hangingPunct="1">
              <a:spcBef>
                <a:spcPts val="0"/>
              </a:spcBef>
              <a:buSzTx/>
              <a:buNone/>
              <a:defRPr sz="1100">
                <a:uFill>
                  <a:solidFill>
                    <a:srgbClr val="000000"/>
                  </a:solidFill>
                </a:uFill>
              </a:defRPr>
            </a:pPr>
            <a:endParaRPr lang="hr-HR" sz="20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endParaRPr>
          </a:p>
          <a:p>
            <a:pPr algn="just" defTabSz="457200" hangingPunct="1">
              <a:spcBef>
                <a:spcPts val="0"/>
              </a:spcBef>
              <a:buSzTx/>
              <a:buFontTx/>
              <a:buChar char="-"/>
              <a:defRPr sz="1100">
                <a:uFill>
                  <a:solidFill>
                    <a:srgbClr val="000000"/>
                  </a:solidFill>
                </a:uFill>
              </a:defRPr>
            </a:pPr>
            <a:r>
              <a:rPr lang="hr-HR" sz="2000" dirty="0" smtClean="0">
                <a:uFill>
                  <a:solidFill>
                    <a:srgbClr val="000000"/>
                  </a:solidFill>
                </a:uFill>
                <a:latin typeface="Arial" panose="020B0604020202020204" pitchFamily="34" charset="0"/>
                <a:cs typeface="Arial" panose="020B0604020202020204" pitchFamily="34" charset="0"/>
              </a:rPr>
              <a:t>Prior </a:t>
            </a:r>
            <a:r>
              <a:rPr lang="hr-HR" sz="2000" dirty="0" err="1" smtClean="0">
                <a:uFill>
                  <a:solidFill>
                    <a:srgbClr val="000000"/>
                  </a:solidFill>
                </a:uFill>
                <a:latin typeface="Arial" panose="020B0604020202020204" pitchFamily="34" charset="0"/>
                <a:cs typeface="Arial" panose="020B0604020202020204" pitchFamily="34" charset="0"/>
              </a:rPr>
              <a:t>consent</a:t>
            </a:r>
            <a:r>
              <a:rPr lang="hr-HR" sz="2000" dirty="0" smtClean="0">
                <a:uFill>
                  <a:solidFill>
                    <a:srgbClr val="000000"/>
                  </a:solidFill>
                </a:uFill>
                <a:latin typeface="Arial" panose="020B0604020202020204" pitchFamily="34" charset="0"/>
                <a:cs typeface="Arial" panose="020B0604020202020204" pitchFamily="34" charset="0"/>
              </a:rPr>
              <a:t> </a:t>
            </a:r>
            <a:r>
              <a:rPr lang="hr-HR" sz="2000" dirty="0" err="1" smtClean="0">
                <a:uFill>
                  <a:solidFill>
                    <a:srgbClr val="000000"/>
                  </a:solidFill>
                </a:uFill>
                <a:latin typeface="Arial" panose="020B0604020202020204" pitchFamily="34" charset="0"/>
                <a:cs typeface="Arial" panose="020B0604020202020204" pitchFamily="34" charset="0"/>
              </a:rPr>
              <a:t>obtained</a:t>
            </a:r>
            <a:r>
              <a:rPr lang="hr-HR" sz="2000" dirty="0" smtClean="0">
                <a:uFill>
                  <a:solidFill>
                    <a:srgbClr val="000000"/>
                  </a:solidFill>
                </a:uFill>
                <a:latin typeface="Arial" panose="020B0604020202020204" pitchFamily="34" charset="0"/>
                <a:cs typeface="Arial" panose="020B0604020202020204" pitchFamily="34" charset="0"/>
              </a:rPr>
              <a:t> </a:t>
            </a:r>
            <a:r>
              <a:rPr lang="hr-HR" sz="2000" dirty="0" err="1" smtClean="0">
                <a:uFill>
                  <a:solidFill>
                    <a:srgbClr val="000000"/>
                  </a:solidFill>
                </a:uFill>
                <a:latin typeface="Arial" panose="020B0604020202020204" pitchFamily="34" charset="0"/>
                <a:cs typeface="Arial" panose="020B0604020202020204" pitchFamily="34" charset="0"/>
              </a:rPr>
              <a:t>from</a:t>
            </a:r>
            <a:r>
              <a:rPr lang="hr-HR" sz="2000" dirty="0" smtClean="0">
                <a:uFill>
                  <a:solidFill>
                    <a:srgbClr val="000000"/>
                  </a:solidFill>
                </a:uFill>
                <a:latin typeface="Arial" panose="020B0604020202020204" pitchFamily="34" charset="0"/>
                <a:cs typeface="Arial" panose="020B0604020202020204" pitchFamily="34" charset="0"/>
              </a:rPr>
              <a:t> data </a:t>
            </a:r>
            <a:r>
              <a:rPr lang="hr-HR" sz="2000" dirty="0" err="1" smtClean="0">
                <a:uFill>
                  <a:solidFill>
                    <a:srgbClr val="000000"/>
                  </a:solidFill>
                </a:uFill>
                <a:latin typeface="Arial" panose="020B0604020202020204" pitchFamily="34" charset="0"/>
                <a:cs typeface="Arial" panose="020B0604020202020204" pitchFamily="34" charset="0"/>
              </a:rPr>
              <a:t>subject</a:t>
            </a:r>
            <a:r>
              <a:rPr lang="hr-HR" sz="2000" dirty="0" smtClean="0">
                <a:uFill>
                  <a:solidFill>
                    <a:srgbClr val="000000"/>
                  </a:solidFill>
                </a:uFill>
                <a:latin typeface="Arial" panose="020B0604020202020204" pitchFamily="34" charset="0"/>
                <a:cs typeface="Arial" panose="020B0604020202020204" pitchFamily="34" charset="0"/>
              </a:rPr>
              <a:t>. </a:t>
            </a:r>
          </a:p>
          <a:p>
            <a:pPr marL="0" indent="0" algn="just" defTabSz="457200" hangingPunct="1">
              <a:spcBef>
                <a:spcPts val="0"/>
              </a:spcBef>
              <a:buSzTx/>
              <a:buNone/>
              <a:defRPr sz="1100">
                <a:uFill>
                  <a:solidFill>
                    <a:srgbClr val="000000"/>
                  </a:solidFill>
                </a:uFill>
              </a:defRPr>
            </a:pPr>
            <a:endParaRPr lang="hr-HR" sz="2000" dirty="0" smtClean="0">
              <a:uFill>
                <a:solidFill>
                  <a:srgbClr val="000000"/>
                </a:solidFill>
              </a:uFill>
              <a:latin typeface="Arial" panose="020B0604020202020204" pitchFamily="34" charset="0"/>
              <a:cs typeface="Arial" panose="020B0604020202020204" pitchFamily="34" charset="0"/>
            </a:endParaRPr>
          </a:p>
          <a:p>
            <a:pPr algn="just" defTabSz="457200" hangingPunct="1">
              <a:spcBef>
                <a:spcPts val="0"/>
              </a:spcBef>
              <a:buSzTx/>
              <a:buFontTx/>
              <a:buChar char="-"/>
              <a:defRPr sz="1100">
                <a:uFill>
                  <a:solidFill>
                    <a:srgbClr val="000000"/>
                  </a:solidFill>
                </a:uFill>
              </a:defRPr>
            </a:pPr>
            <a:r>
              <a:rPr lang="hr-HR" sz="2000" dirty="0" smtClean="0">
                <a:uFill>
                  <a:solidFill>
                    <a:srgbClr val="000000"/>
                  </a:solidFill>
                </a:uFill>
                <a:latin typeface="Arial" panose="020B0604020202020204" pitchFamily="34" charset="0"/>
                <a:cs typeface="Arial" panose="020B0604020202020204" pitchFamily="34" charset="0"/>
              </a:rPr>
              <a:t>A </a:t>
            </a:r>
            <a:r>
              <a:rPr lang="hr-HR" sz="2000" dirty="0" err="1" smtClean="0">
                <a:uFill>
                  <a:solidFill>
                    <a:srgbClr val="000000"/>
                  </a:solidFill>
                </a:uFill>
                <a:latin typeface="Arial" panose="020B0604020202020204" pitchFamily="34" charset="0"/>
                <a:cs typeface="Arial" panose="020B0604020202020204" pitchFamily="34" charset="0"/>
              </a:rPr>
              <a:t>person</a:t>
            </a:r>
            <a:r>
              <a:rPr lang="hr-HR" sz="2000" dirty="0" smtClean="0">
                <a:uFill>
                  <a:solidFill>
                    <a:srgbClr val="000000"/>
                  </a:solidFill>
                </a:uFill>
                <a:latin typeface="Arial" panose="020B0604020202020204" pitchFamily="34" charset="0"/>
                <a:cs typeface="Arial" panose="020B0604020202020204" pitchFamily="34" charset="0"/>
              </a:rPr>
              <a:t> </a:t>
            </a:r>
            <a:r>
              <a:rPr lang="hr-HR" sz="2000" dirty="0" err="1" smtClean="0">
                <a:uFill>
                  <a:solidFill>
                    <a:srgbClr val="000000"/>
                  </a:solidFill>
                </a:uFill>
                <a:latin typeface="Arial" panose="020B0604020202020204" pitchFamily="34" charset="0"/>
                <a:cs typeface="Arial" panose="020B0604020202020204" pitchFamily="34" charset="0"/>
              </a:rPr>
              <a:t>should</a:t>
            </a:r>
            <a:r>
              <a:rPr lang="hr-HR" sz="2000" dirty="0" smtClean="0">
                <a:uFill>
                  <a:solidFill>
                    <a:srgbClr val="000000"/>
                  </a:solidFill>
                </a:uFill>
                <a:latin typeface="Arial" panose="020B0604020202020204" pitchFamily="34" charset="0"/>
                <a:cs typeface="Arial" panose="020B0604020202020204" pitchFamily="34" charset="0"/>
              </a:rPr>
              <a:t> </a:t>
            </a:r>
            <a:r>
              <a:rPr lang="hr-HR" sz="2000" dirty="0" err="1" smtClean="0">
                <a:uFill>
                  <a:solidFill>
                    <a:srgbClr val="000000"/>
                  </a:solidFill>
                </a:uFill>
                <a:latin typeface="Arial" panose="020B0604020202020204" pitchFamily="34" charset="0"/>
                <a:cs typeface="Arial" panose="020B0604020202020204" pitchFamily="34" charset="0"/>
              </a:rPr>
              <a:t>be</a:t>
            </a:r>
            <a:r>
              <a:rPr lang="hr-HR" sz="2000" dirty="0" smtClean="0">
                <a:uFill>
                  <a:solidFill>
                    <a:srgbClr val="000000"/>
                  </a:solidFill>
                </a:uFill>
                <a:latin typeface="Arial" panose="020B0604020202020204" pitchFamily="34" charset="0"/>
                <a:cs typeface="Arial" panose="020B0604020202020204" pitchFamily="34" charset="0"/>
              </a:rPr>
              <a:t> </a:t>
            </a:r>
            <a:r>
              <a:rPr lang="hr-HR" sz="2000" dirty="0" err="1" smtClean="0">
                <a:uFill>
                  <a:solidFill>
                    <a:srgbClr val="000000"/>
                  </a:solidFill>
                </a:uFill>
                <a:latin typeface="Arial" panose="020B0604020202020204" pitchFamily="34" charset="0"/>
                <a:cs typeface="Arial" panose="020B0604020202020204" pitchFamily="34" charset="0"/>
              </a:rPr>
              <a:t>informed</a:t>
            </a:r>
            <a:r>
              <a:rPr lang="hr-HR" sz="2000" dirty="0" smtClean="0">
                <a:uFill>
                  <a:solidFill>
                    <a:srgbClr val="000000"/>
                  </a:solidFill>
                </a:uFill>
                <a:latin typeface="Arial" panose="020B0604020202020204" pitchFamily="34" charset="0"/>
                <a:cs typeface="Arial" panose="020B0604020202020204" pitchFamily="34" charset="0"/>
              </a:rPr>
              <a:t> </a:t>
            </a:r>
            <a:r>
              <a:rPr lang="hr-HR" sz="2000" dirty="0" err="1" smtClean="0">
                <a:uFill>
                  <a:solidFill>
                    <a:srgbClr val="000000"/>
                  </a:solidFill>
                </a:uFill>
                <a:latin typeface="Arial" panose="020B0604020202020204" pitchFamily="34" charset="0"/>
                <a:cs typeface="Arial" panose="020B0604020202020204" pitchFamily="34" charset="0"/>
              </a:rPr>
              <a:t>about</a:t>
            </a:r>
            <a:r>
              <a:rPr lang="hr-HR" sz="2000" dirty="0" smtClean="0">
                <a:uFill>
                  <a:solidFill>
                    <a:srgbClr val="000000"/>
                  </a:solidFill>
                </a:uFill>
                <a:latin typeface="Arial" panose="020B0604020202020204" pitchFamily="34" charset="0"/>
                <a:cs typeface="Arial" panose="020B0604020202020204" pitchFamily="34" charset="0"/>
              </a:rPr>
              <a:t> </a:t>
            </a:r>
            <a:r>
              <a:rPr lang="hr-HR" sz="2000" dirty="0" err="1" smtClean="0">
                <a:uFill>
                  <a:solidFill>
                    <a:srgbClr val="000000"/>
                  </a:solidFill>
                </a:uFill>
                <a:latin typeface="Arial" panose="020B0604020202020204" pitchFamily="34" charset="0"/>
                <a:cs typeface="Arial" panose="020B0604020202020204" pitchFamily="34" charset="0"/>
              </a:rPr>
              <a:t>possible</a:t>
            </a:r>
            <a:r>
              <a:rPr lang="hr-HR" sz="2000" dirty="0" smtClean="0">
                <a:uFill>
                  <a:solidFill>
                    <a:srgbClr val="000000"/>
                  </a:solidFill>
                </a:uFill>
                <a:latin typeface="Arial" panose="020B0604020202020204" pitchFamily="34" charset="0"/>
                <a:cs typeface="Arial" panose="020B0604020202020204" pitchFamily="34" charset="0"/>
              </a:rPr>
              <a:t> </a:t>
            </a:r>
            <a:r>
              <a:rPr lang="hr-HR" sz="2000" dirty="0" err="1" smtClean="0">
                <a:uFill>
                  <a:solidFill>
                    <a:srgbClr val="000000"/>
                  </a:solidFill>
                </a:uFill>
                <a:latin typeface="Arial" panose="020B0604020202020204" pitchFamily="34" charset="0"/>
                <a:cs typeface="Arial" panose="020B0604020202020204" pitchFamily="34" charset="0"/>
              </a:rPr>
              <a:t>consequences</a:t>
            </a:r>
            <a:r>
              <a:rPr lang="hr-HR" sz="2000" dirty="0" smtClean="0">
                <a:uFill>
                  <a:solidFill>
                    <a:srgbClr val="000000"/>
                  </a:solidFill>
                </a:uFill>
                <a:latin typeface="Arial" panose="020B0604020202020204" pitchFamily="34" charset="0"/>
                <a:cs typeface="Arial" panose="020B0604020202020204" pitchFamily="34" charset="0"/>
              </a:rPr>
              <a:t> </a:t>
            </a:r>
            <a:r>
              <a:rPr lang="hr-HR" sz="2000" dirty="0" err="1" smtClean="0">
                <a:uFill>
                  <a:solidFill>
                    <a:srgbClr val="000000"/>
                  </a:solidFill>
                </a:uFill>
                <a:latin typeface="Arial" panose="020B0604020202020204" pitchFamily="34" charset="0"/>
                <a:cs typeface="Arial" panose="020B0604020202020204" pitchFamily="34" charset="0"/>
              </a:rPr>
              <a:t>of</a:t>
            </a:r>
            <a:r>
              <a:rPr lang="hr-HR" sz="2000" dirty="0" smtClean="0">
                <a:uFill>
                  <a:solidFill>
                    <a:srgbClr val="000000"/>
                  </a:solidFill>
                </a:uFill>
                <a:latin typeface="Arial" panose="020B0604020202020204" pitchFamily="34" charset="0"/>
                <a:cs typeface="Arial" panose="020B0604020202020204" pitchFamily="34" charset="0"/>
              </a:rPr>
              <a:t> </a:t>
            </a:r>
            <a:r>
              <a:rPr lang="hr-HR" sz="2000" dirty="0" err="1" smtClean="0">
                <a:uFill>
                  <a:solidFill>
                    <a:srgbClr val="000000"/>
                  </a:solidFill>
                </a:uFill>
                <a:latin typeface="Arial" panose="020B0604020202020204" pitchFamily="34" charset="0"/>
                <a:cs typeface="Arial" panose="020B0604020202020204" pitchFamily="34" charset="0"/>
              </a:rPr>
              <a:t>the</a:t>
            </a:r>
            <a:r>
              <a:rPr lang="hr-HR" sz="2000" dirty="0" smtClean="0">
                <a:uFill>
                  <a:solidFill>
                    <a:srgbClr val="000000"/>
                  </a:solidFill>
                </a:uFill>
                <a:latin typeface="Arial" panose="020B0604020202020204" pitchFamily="34" charset="0"/>
                <a:cs typeface="Arial" panose="020B0604020202020204" pitchFamily="34" charset="0"/>
              </a:rPr>
              <a:t> data transfer.</a:t>
            </a:r>
          </a:p>
          <a:p>
            <a:pPr marL="0" indent="0" algn="just" defTabSz="457200" hangingPunct="1">
              <a:spcBef>
                <a:spcPts val="0"/>
              </a:spcBef>
              <a:buSzTx/>
              <a:buNone/>
              <a:defRPr sz="1100">
                <a:uFill>
                  <a:solidFill>
                    <a:srgbClr val="000000"/>
                  </a:solidFill>
                </a:uFill>
              </a:defRPr>
            </a:pPr>
            <a:endParaRPr lang="hr-HR" sz="2000" dirty="0" smtClean="0">
              <a:uFill>
                <a:solidFill>
                  <a:srgbClr val="000000"/>
                </a:solidFill>
              </a:uFill>
              <a:latin typeface="Arial" panose="020B0604020202020204" pitchFamily="34" charset="0"/>
              <a:cs typeface="Arial" panose="020B0604020202020204" pitchFamily="34" charset="0"/>
            </a:endParaRPr>
          </a:p>
          <a:p>
            <a:pPr algn="just" defTabSz="457200" hangingPunct="1">
              <a:spcBef>
                <a:spcPts val="0"/>
              </a:spcBef>
              <a:buSzTx/>
              <a:buFontTx/>
              <a:buChar char="-"/>
              <a:defRPr sz="1100">
                <a:uFill>
                  <a:solidFill>
                    <a:srgbClr val="000000"/>
                  </a:solidFill>
                </a:uFill>
              </a:defRPr>
            </a:pPr>
            <a:r>
              <a:rPr lang="hr-HR" sz="2000" dirty="0" err="1" smtClean="0">
                <a:solidFill>
                  <a:srgbClr val="0C0C0E"/>
                </a:solidFill>
                <a:uFill>
                  <a:solidFill>
                    <a:srgbClr val="000000"/>
                  </a:solidFill>
                </a:uFill>
                <a:latin typeface="Arial" panose="020B0604020202020204" pitchFamily="34" charset="0"/>
                <a:ea typeface="Times New Roman"/>
                <a:cs typeface="Arial" panose="020B0604020202020204" pitchFamily="34" charset="0"/>
                <a:sym typeface="Times New Roman"/>
              </a:rPr>
              <a:t>Additionally</a:t>
            </a:r>
            <a:r>
              <a:rPr lang="hr-HR" sz="2000" dirty="0" smtClean="0">
                <a:solidFill>
                  <a:srgbClr val="0C0C0E"/>
                </a:solidFill>
                <a:uFill>
                  <a:solidFill>
                    <a:srgbClr val="000000"/>
                  </a:solidFill>
                </a:uFill>
                <a:latin typeface="Arial" panose="020B0604020202020204" pitchFamily="34" charset="0"/>
                <a:ea typeface="Times New Roman"/>
                <a:cs typeface="Arial" panose="020B0604020202020204" pitchFamily="34" charset="0"/>
                <a:sym typeface="Times New Roman"/>
              </a:rPr>
              <a:t>, a </a:t>
            </a:r>
            <a:r>
              <a:rPr lang="hr-HR" sz="2000" dirty="0" err="1" smtClean="0">
                <a:solidFill>
                  <a:srgbClr val="0C0C0E"/>
                </a:solidFill>
                <a:uFill>
                  <a:solidFill>
                    <a:srgbClr val="000000"/>
                  </a:solidFill>
                </a:uFill>
                <a:latin typeface="Arial" panose="020B0604020202020204" pitchFamily="34" charset="0"/>
                <a:ea typeface="Times New Roman"/>
                <a:cs typeface="Arial" panose="020B0604020202020204" pitchFamily="34" charset="0"/>
                <a:sym typeface="Times New Roman"/>
              </a:rPr>
              <a:t>contract</a:t>
            </a:r>
            <a:r>
              <a:rPr lang="hr-HR" sz="2000" dirty="0" smtClean="0">
                <a:solidFill>
                  <a:srgbClr val="0C0C0E"/>
                </a:solidFill>
                <a:uFill>
                  <a:solidFill>
                    <a:srgbClr val="000000"/>
                  </a:solidFill>
                </a:uFill>
                <a:latin typeface="Arial" panose="020B0604020202020204" pitchFamily="34" charset="0"/>
                <a:ea typeface="Times New Roman"/>
                <a:cs typeface="Arial" panose="020B0604020202020204" pitchFamily="34" charset="0"/>
                <a:sym typeface="Times New Roman"/>
              </a:rPr>
              <a:t> </a:t>
            </a:r>
            <a:r>
              <a:rPr lang="hr-HR" sz="2000" dirty="0" err="1" smtClean="0">
                <a:solidFill>
                  <a:srgbClr val="0C0C0E"/>
                </a:solidFill>
                <a:uFill>
                  <a:solidFill>
                    <a:srgbClr val="000000"/>
                  </a:solidFill>
                </a:uFill>
                <a:latin typeface="Arial" panose="020B0604020202020204" pitchFamily="34" charset="0"/>
                <a:ea typeface="Times New Roman"/>
                <a:cs typeface="Arial" panose="020B0604020202020204" pitchFamily="34" charset="0"/>
                <a:sym typeface="Times New Roman"/>
              </a:rPr>
              <a:t>with</a:t>
            </a:r>
            <a:r>
              <a:rPr lang="hr-HR" sz="2000" dirty="0" smtClean="0">
                <a:solidFill>
                  <a:srgbClr val="0C0C0E"/>
                </a:solidFill>
                <a:uFill>
                  <a:solidFill>
                    <a:srgbClr val="000000"/>
                  </a:solidFill>
                </a:uFill>
                <a:latin typeface="Arial" panose="020B0604020202020204" pitchFamily="34" charset="0"/>
                <a:ea typeface="Times New Roman"/>
                <a:cs typeface="Arial" panose="020B0604020202020204" pitchFamily="34" charset="0"/>
                <a:sym typeface="Times New Roman"/>
              </a:rPr>
              <a:t> </a:t>
            </a:r>
            <a:r>
              <a:rPr lang="hr-HR" sz="2000" dirty="0" err="1" smtClean="0">
                <a:solidFill>
                  <a:srgbClr val="0C0C0E"/>
                </a:solidFill>
                <a:uFill>
                  <a:solidFill>
                    <a:srgbClr val="000000"/>
                  </a:solidFill>
                </a:uFill>
                <a:latin typeface="Arial" panose="020B0604020202020204" pitchFamily="34" charset="0"/>
                <a:ea typeface="Times New Roman"/>
                <a:cs typeface="Arial" panose="020B0604020202020204" pitchFamily="34" charset="0"/>
                <a:sym typeface="Times New Roman"/>
              </a:rPr>
              <a:t>processor</a:t>
            </a:r>
            <a:r>
              <a:rPr lang="hr-HR" sz="2000" dirty="0" smtClean="0">
                <a:solidFill>
                  <a:srgbClr val="0C0C0E"/>
                </a:solidFill>
                <a:uFill>
                  <a:solidFill>
                    <a:srgbClr val="000000"/>
                  </a:solidFill>
                </a:uFill>
                <a:latin typeface="Arial" panose="020B0604020202020204" pitchFamily="34" charset="0"/>
                <a:ea typeface="Times New Roman"/>
                <a:cs typeface="Arial" panose="020B0604020202020204" pitchFamily="34" charset="0"/>
                <a:sym typeface="Times New Roman"/>
              </a:rPr>
              <a:t> </a:t>
            </a:r>
            <a:r>
              <a:rPr lang="hr-HR" sz="2000" dirty="0" err="1" smtClean="0">
                <a:solidFill>
                  <a:srgbClr val="0C0C0E"/>
                </a:solidFill>
                <a:uFill>
                  <a:solidFill>
                    <a:srgbClr val="000000"/>
                  </a:solidFill>
                </a:uFill>
                <a:latin typeface="Arial" panose="020B0604020202020204" pitchFamily="34" charset="0"/>
                <a:ea typeface="Times New Roman"/>
                <a:cs typeface="Arial" panose="020B0604020202020204" pitchFamily="34" charset="0"/>
                <a:sym typeface="Times New Roman"/>
              </a:rPr>
              <a:t>is</a:t>
            </a:r>
            <a:r>
              <a:rPr lang="hr-HR" sz="2000" dirty="0" smtClean="0">
                <a:solidFill>
                  <a:srgbClr val="0C0C0E"/>
                </a:solidFill>
                <a:uFill>
                  <a:solidFill>
                    <a:srgbClr val="000000"/>
                  </a:solidFill>
                </a:uFill>
                <a:latin typeface="Arial" panose="020B0604020202020204" pitchFamily="34" charset="0"/>
                <a:ea typeface="Times New Roman"/>
                <a:cs typeface="Arial" panose="020B0604020202020204" pitchFamily="34" charset="0"/>
                <a:sym typeface="Times New Roman"/>
              </a:rPr>
              <a:t> </a:t>
            </a:r>
            <a:r>
              <a:rPr lang="hr-HR" sz="2000" dirty="0" err="1" smtClean="0">
                <a:solidFill>
                  <a:srgbClr val="0C0C0E"/>
                </a:solidFill>
                <a:uFill>
                  <a:solidFill>
                    <a:srgbClr val="000000"/>
                  </a:solidFill>
                </a:uFill>
                <a:latin typeface="Arial" panose="020B0604020202020204" pitchFamily="34" charset="0"/>
                <a:ea typeface="Times New Roman"/>
                <a:cs typeface="Arial" panose="020B0604020202020204" pitchFamily="34" charset="0"/>
                <a:sym typeface="Times New Roman"/>
              </a:rPr>
              <a:t>necessary</a:t>
            </a:r>
            <a:r>
              <a:rPr lang="hr-HR" sz="2000" dirty="0" smtClean="0">
                <a:solidFill>
                  <a:srgbClr val="0C0C0E"/>
                </a:solidFill>
                <a:uFill>
                  <a:solidFill>
                    <a:srgbClr val="000000"/>
                  </a:solidFill>
                </a:uFill>
                <a:latin typeface="Arial" panose="020B0604020202020204" pitchFamily="34" charset="0"/>
                <a:ea typeface="Times New Roman"/>
                <a:cs typeface="Arial" panose="020B0604020202020204" pitchFamily="34" charset="0"/>
                <a:sym typeface="Times New Roman"/>
              </a:rPr>
              <a:t> </a:t>
            </a:r>
            <a:r>
              <a:rPr lang="hr-HR" sz="2000" dirty="0" err="1" smtClean="0">
                <a:solidFill>
                  <a:srgbClr val="0C0C0E"/>
                </a:solidFill>
                <a:uFill>
                  <a:solidFill>
                    <a:srgbClr val="000000"/>
                  </a:solidFill>
                </a:uFill>
                <a:latin typeface="Arial" panose="020B0604020202020204" pitchFamily="34" charset="0"/>
                <a:ea typeface="Times New Roman"/>
                <a:cs typeface="Arial" panose="020B0604020202020204" pitchFamily="34" charset="0"/>
                <a:sym typeface="Times New Roman"/>
              </a:rPr>
              <a:t>in</a:t>
            </a:r>
            <a:r>
              <a:rPr lang="hr-HR" sz="2000" dirty="0" smtClean="0">
                <a:solidFill>
                  <a:srgbClr val="0C0C0E"/>
                </a:solidFill>
                <a:uFill>
                  <a:solidFill>
                    <a:srgbClr val="000000"/>
                  </a:solidFill>
                </a:uFill>
                <a:latin typeface="Arial" panose="020B0604020202020204" pitchFamily="34" charset="0"/>
                <a:ea typeface="Times New Roman"/>
                <a:cs typeface="Arial" panose="020B0604020202020204" pitchFamily="34" charset="0"/>
                <a:sym typeface="Times New Roman"/>
              </a:rPr>
              <a:t> </a:t>
            </a:r>
            <a:r>
              <a:rPr lang="hr-HR" sz="2000" dirty="0" err="1" smtClean="0">
                <a:solidFill>
                  <a:srgbClr val="0C0C0E"/>
                </a:solidFill>
                <a:uFill>
                  <a:solidFill>
                    <a:srgbClr val="000000"/>
                  </a:solidFill>
                </a:uFill>
                <a:latin typeface="Arial" panose="020B0604020202020204" pitchFamily="34" charset="0"/>
                <a:ea typeface="Times New Roman"/>
                <a:cs typeface="Arial" panose="020B0604020202020204" pitchFamily="34" charset="0"/>
                <a:sym typeface="Times New Roman"/>
              </a:rPr>
              <a:t>accordance</a:t>
            </a:r>
            <a:r>
              <a:rPr lang="hr-HR" sz="2000" dirty="0" smtClean="0">
                <a:solidFill>
                  <a:srgbClr val="0C0C0E"/>
                </a:solidFill>
                <a:uFill>
                  <a:solidFill>
                    <a:srgbClr val="000000"/>
                  </a:solidFill>
                </a:uFill>
                <a:latin typeface="Arial" panose="020B0604020202020204" pitchFamily="34" charset="0"/>
                <a:ea typeface="Times New Roman"/>
                <a:cs typeface="Arial" panose="020B0604020202020204" pitchFamily="34" charset="0"/>
                <a:sym typeface="Times New Roman"/>
              </a:rPr>
              <a:t> </a:t>
            </a:r>
            <a:r>
              <a:rPr lang="hr-HR" sz="2000" dirty="0" err="1" smtClean="0">
                <a:solidFill>
                  <a:srgbClr val="0C0C0E"/>
                </a:solidFill>
                <a:uFill>
                  <a:solidFill>
                    <a:srgbClr val="000000"/>
                  </a:solidFill>
                </a:uFill>
                <a:latin typeface="Arial" panose="020B0604020202020204" pitchFamily="34" charset="0"/>
                <a:ea typeface="Times New Roman"/>
                <a:cs typeface="Arial" panose="020B0604020202020204" pitchFamily="34" charset="0"/>
                <a:sym typeface="Times New Roman"/>
              </a:rPr>
              <a:t>with</a:t>
            </a:r>
            <a:r>
              <a:rPr lang="hr-HR" sz="2000" dirty="0" smtClean="0">
                <a:solidFill>
                  <a:srgbClr val="0C0C0E"/>
                </a:solidFill>
                <a:uFill>
                  <a:solidFill>
                    <a:srgbClr val="000000"/>
                  </a:solidFill>
                </a:uFill>
                <a:latin typeface="Arial" panose="020B0604020202020204" pitchFamily="34" charset="0"/>
                <a:ea typeface="Times New Roman"/>
                <a:cs typeface="Arial" panose="020B0604020202020204" pitchFamily="34" charset="0"/>
                <a:sym typeface="Times New Roman"/>
              </a:rPr>
              <a:t>  </a:t>
            </a:r>
            <a:r>
              <a:rPr lang="hr-HR" sz="2000" dirty="0" err="1" smtClean="0">
                <a:solidFill>
                  <a:srgbClr val="0C0C0E"/>
                </a:solidFill>
                <a:uFill>
                  <a:solidFill>
                    <a:srgbClr val="000000"/>
                  </a:solidFill>
                </a:uFill>
                <a:latin typeface="Arial" panose="020B0604020202020204" pitchFamily="34" charset="0"/>
                <a:ea typeface="Times New Roman"/>
                <a:cs typeface="Arial" panose="020B0604020202020204" pitchFamily="34" charset="0"/>
                <a:sym typeface="Times New Roman"/>
              </a:rPr>
              <a:t>Article</a:t>
            </a:r>
            <a:r>
              <a:rPr lang="hr-HR" sz="2000" dirty="0" smtClean="0">
                <a:solidFill>
                  <a:srgbClr val="0C0C0E"/>
                </a:solidFill>
                <a:uFill>
                  <a:solidFill>
                    <a:srgbClr val="000000"/>
                  </a:solidFill>
                </a:uFill>
                <a:latin typeface="Arial" panose="020B0604020202020204" pitchFamily="34" charset="0"/>
                <a:ea typeface="Times New Roman"/>
                <a:cs typeface="Arial" panose="020B0604020202020204" pitchFamily="34" charset="0"/>
                <a:sym typeface="Times New Roman"/>
              </a:rPr>
              <a:t> 12</a:t>
            </a:r>
            <a:r>
              <a:rPr lang="hr-HR" sz="2000" dirty="0">
                <a:solidFill>
                  <a:srgbClr val="0C0C0E"/>
                </a:solidFill>
                <a:uFill>
                  <a:solidFill>
                    <a:srgbClr val="000000"/>
                  </a:solidFill>
                </a:uFill>
                <a:latin typeface="Arial" panose="020B0604020202020204" pitchFamily="34" charset="0"/>
                <a:ea typeface="Times New Roman"/>
                <a:cs typeface="Arial" panose="020B0604020202020204" pitchFamily="34" charset="0"/>
                <a:sym typeface="Times New Roman"/>
              </a:rPr>
              <a:t> </a:t>
            </a:r>
            <a:r>
              <a:rPr lang="hr-HR" sz="2000" dirty="0" err="1" smtClean="0">
                <a:solidFill>
                  <a:srgbClr val="0C0C0E"/>
                </a:solidFill>
                <a:uFill>
                  <a:solidFill>
                    <a:srgbClr val="000000"/>
                  </a:solidFill>
                </a:uFill>
                <a:latin typeface="Arial" panose="020B0604020202020204" pitchFamily="34" charset="0"/>
                <a:ea typeface="Times New Roman"/>
                <a:cs typeface="Arial" panose="020B0604020202020204" pitchFamily="34" charset="0"/>
                <a:sym typeface="Times New Roman"/>
              </a:rPr>
              <a:t>of</a:t>
            </a:r>
            <a:r>
              <a:rPr lang="hr-HR" sz="2000" dirty="0" smtClean="0">
                <a:solidFill>
                  <a:srgbClr val="0C0C0E"/>
                </a:solidFill>
                <a:uFill>
                  <a:solidFill>
                    <a:srgbClr val="000000"/>
                  </a:solidFill>
                </a:uFill>
                <a:latin typeface="Arial" panose="020B0604020202020204" pitchFamily="34" charset="0"/>
                <a:ea typeface="Times New Roman"/>
                <a:cs typeface="Arial" panose="020B0604020202020204" pitchFamily="34" charset="0"/>
                <a:sym typeface="Times New Roman"/>
              </a:rPr>
              <a:t> </a:t>
            </a:r>
            <a:r>
              <a:rPr lang="hr-HR" sz="2000" dirty="0" err="1" smtClean="0">
                <a:solidFill>
                  <a:srgbClr val="0C0C0E"/>
                </a:solidFill>
                <a:uFill>
                  <a:solidFill>
                    <a:srgbClr val="000000"/>
                  </a:solidFill>
                </a:uFill>
                <a:latin typeface="Arial" panose="020B0604020202020204" pitchFamily="34" charset="0"/>
                <a:ea typeface="Times New Roman"/>
                <a:cs typeface="Arial" panose="020B0604020202020204" pitchFamily="34" charset="0"/>
                <a:sym typeface="Times New Roman"/>
              </a:rPr>
              <a:t>the</a:t>
            </a:r>
            <a:r>
              <a:rPr lang="hr-HR" sz="2000" dirty="0" smtClean="0">
                <a:solidFill>
                  <a:srgbClr val="0C0C0E"/>
                </a:solidFill>
                <a:uFill>
                  <a:solidFill>
                    <a:srgbClr val="000000"/>
                  </a:solidFill>
                </a:uFill>
                <a:latin typeface="Arial" panose="020B0604020202020204" pitchFamily="34" charset="0"/>
                <a:ea typeface="Times New Roman"/>
                <a:cs typeface="Arial" panose="020B0604020202020204" pitchFamily="34" charset="0"/>
                <a:sym typeface="Times New Roman"/>
              </a:rPr>
              <a:t> </a:t>
            </a:r>
            <a:r>
              <a:rPr lang="hr-HR" sz="2000" dirty="0" err="1" smtClean="0">
                <a:solidFill>
                  <a:srgbClr val="0C0C0E"/>
                </a:solidFill>
                <a:uFill>
                  <a:solidFill>
                    <a:srgbClr val="000000"/>
                  </a:solidFill>
                </a:uFill>
                <a:latin typeface="Arial" panose="020B0604020202020204" pitchFamily="34" charset="0"/>
                <a:ea typeface="Times New Roman"/>
                <a:cs typeface="Arial" panose="020B0604020202020204" pitchFamily="34" charset="0"/>
                <a:sym typeface="Times New Roman"/>
              </a:rPr>
              <a:t>Law</a:t>
            </a:r>
            <a:r>
              <a:rPr lang="hr-HR" sz="2000" dirty="0" smtClean="0">
                <a:solidFill>
                  <a:srgbClr val="0C0C0E"/>
                </a:solidFill>
                <a:uFill>
                  <a:solidFill>
                    <a:srgbClr val="000000"/>
                  </a:solidFill>
                </a:uFill>
                <a:latin typeface="Arial" panose="020B0604020202020204" pitchFamily="34" charset="0"/>
                <a:ea typeface="Times New Roman"/>
                <a:cs typeface="Arial" panose="020B0604020202020204" pitchFamily="34" charset="0"/>
                <a:sym typeface="Times New Roman"/>
              </a:rPr>
              <a:t>, </a:t>
            </a:r>
            <a:r>
              <a:rPr lang="hr-HR" sz="2000" dirty="0" err="1" smtClean="0">
                <a:solidFill>
                  <a:srgbClr val="0C0C0E"/>
                </a:solidFill>
                <a:uFill>
                  <a:solidFill>
                    <a:srgbClr val="000000"/>
                  </a:solidFill>
                </a:uFill>
                <a:latin typeface="Arial" panose="020B0604020202020204" pitchFamily="34" charset="0"/>
                <a:ea typeface="Times New Roman"/>
                <a:cs typeface="Arial" panose="020B0604020202020204" pitchFamily="34" charset="0"/>
                <a:sym typeface="Times New Roman"/>
              </a:rPr>
              <a:t>which</a:t>
            </a:r>
            <a:r>
              <a:rPr lang="hr-HR" sz="2000" dirty="0" smtClean="0">
                <a:solidFill>
                  <a:srgbClr val="0C0C0E"/>
                </a:solidFill>
                <a:uFill>
                  <a:solidFill>
                    <a:srgbClr val="000000"/>
                  </a:solidFill>
                </a:uFill>
                <a:latin typeface="Arial" panose="020B0604020202020204" pitchFamily="34" charset="0"/>
                <a:ea typeface="Times New Roman"/>
                <a:cs typeface="Arial" panose="020B0604020202020204" pitchFamily="34" charset="0"/>
                <a:sym typeface="Times New Roman"/>
              </a:rPr>
              <a:t> </a:t>
            </a:r>
            <a:r>
              <a:rPr lang="hr-HR" sz="2000" dirty="0" err="1" smtClean="0">
                <a:solidFill>
                  <a:srgbClr val="0C0C0E"/>
                </a:solidFill>
                <a:uFill>
                  <a:solidFill>
                    <a:srgbClr val="000000"/>
                  </a:solidFill>
                </a:uFill>
                <a:latin typeface="Arial" panose="020B0604020202020204" pitchFamily="34" charset="0"/>
                <a:ea typeface="Times New Roman"/>
                <a:cs typeface="Arial" panose="020B0604020202020204" pitchFamily="34" charset="0"/>
                <a:sym typeface="Times New Roman"/>
              </a:rPr>
              <a:t>regulates</a:t>
            </a:r>
            <a:r>
              <a:rPr lang="hr-HR" sz="2000" dirty="0" smtClean="0">
                <a:solidFill>
                  <a:srgbClr val="0C0C0E"/>
                </a:solidFill>
                <a:uFill>
                  <a:solidFill>
                    <a:srgbClr val="000000"/>
                  </a:solidFill>
                </a:uFill>
                <a:latin typeface="Arial" panose="020B0604020202020204" pitchFamily="34" charset="0"/>
                <a:ea typeface="Times New Roman"/>
                <a:cs typeface="Arial" panose="020B0604020202020204" pitchFamily="34" charset="0"/>
                <a:sym typeface="Times New Roman"/>
              </a:rPr>
              <a:t> data processing</a:t>
            </a:r>
            <a:r>
              <a:rPr lang="hr-HR" sz="2000" dirty="0">
                <a:uFill>
                  <a:solidFill>
                    <a:srgbClr val="000000"/>
                  </a:solidFill>
                </a:uFill>
                <a:latin typeface="Arial" panose="020B0604020202020204" pitchFamily="34" charset="0"/>
                <a:ea typeface="Times New Roman"/>
                <a:cs typeface="Arial" panose="020B0604020202020204" pitchFamily="34" charset="0"/>
              </a:rPr>
              <a:t> </a:t>
            </a:r>
            <a:r>
              <a:rPr lang="hr-HR" sz="2000" dirty="0" err="1" smtClean="0">
                <a:uFill>
                  <a:solidFill>
                    <a:srgbClr val="000000"/>
                  </a:solidFill>
                </a:uFill>
                <a:latin typeface="Arial" panose="020B0604020202020204" pitchFamily="34" charset="0"/>
                <a:ea typeface="Times New Roman"/>
                <a:cs typeface="Arial" panose="020B0604020202020204" pitchFamily="34" charset="0"/>
              </a:rPr>
              <a:t>by</a:t>
            </a:r>
            <a:r>
              <a:rPr lang="hr-HR" sz="2000" dirty="0" smtClean="0">
                <a:uFill>
                  <a:solidFill>
                    <a:srgbClr val="000000"/>
                  </a:solidFill>
                </a:uFill>
                <a:latin typeface="Arial" panose="020B0604020202020204" pitchFamily="34" charset="0"/>
                <a:ea typeface="Times New Roman"/>
                <a:cs typeface="Arial" panose="020B0604020202020204" pitchFamily="34" charset="0"/>
              </a:rPr>
              <a:t> a </a:t>
            </a:r>
            <a:r>
              <a:rPr lang="hr-HR" sz="2000" dirty="0" err="1" smtClean="0">
                <a:uFill>
                  <a:solidFill>
                    <a:srgbClr val="000000"/>
                  </a:solidFill>
                </a:uFill>
                <a:latin typeface="Arial" panose="020B0604020202020204" pitchFamily="34" charset="0"/>
                <a:ea typeface="Times New Roman"/>
                <a:cs typeface="Arial" panose="020B0604020202020204" pitchFamily="34" charset="0"/>
              </a:rPr>
              <a:t>processor</a:t>
            </a:r>
            <a:r>
              <a:rPr lang="hr-HR" sz="2000" dirty="0" smtClean="0">
                <a:uFill>
                  <a:solidFill>
                    <a:srgbClr val="000000"/>
                  </a:solidFill>
                </a:uFill>
                <a:latin typeface="Arial" panose="020B0604020202020204" pitchFamily="34" charset="0"/>
                <a:ea typeface="Times New Roman"/>
                <a:cs typeface="Arial" panose="020B0604020202020204" pitchFamily="34" charset="0"/>
              </a:rPr>
              <a:t>.</a:t>
            </a:r>
            <a:r>
              <a:rPr lang="de-DE" sz="2000" dirty="0" smtClean="0">
                <a:latin typeface="Arial" panose="020B0604020202020204" pitchFamily="34" charset="0"/>
                <a:cs typeface="Arial" panose="020B0604020202020204" pitchFamily="34" charset="0"/>
              </a:rPr>
              <a:t> </a:t>
            </a:r>
            <a:endParaRPr lang="hr-HR" sz="1400" b="1" dirty="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endParaRPr>
          </a:p>
        </p:txBody>
      </p:sp>
      <p:sp>
        <p:nvSpPr>
          <p:cNvPr id="4" name="Shape 51"/>
          <p:cNvSpPr txBox="1">
            <a:spLocks/>
          </p:cNvSpPr>
          <p:nvPr/>
        </p:nvSpPr>
        <p:spPr>
          <a:xfrm>
            <a:off x="609600" y="427037"/>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chor="ctr">
            <a:normAutofit/>
          </a:bodyPr>
          <a:lstStyle>
            <a:lvl1pPr marL="0" marR="0" indent="0" algn="ctr" defTabSz="914400" rtl="0" latinLnBrk="0">
              <a:lnSpc>
                <a:spcPct val="100000"/>
              </a:lnSpc>
              <a:spcBef>
                <a:spcPts val="0"/>
              </a:spcBef>
              <a:spcAft>
                <a:spcPts val="0"/>
              </a:spcAft>
              <a:buClrTx/>
              <a:buSzTx/>
              <a:buFontTx/>
              <a:buNone/>
              <a:tabLst/>
              <a:defRPr sz="3200" b="1" i="0" u="none" strike="noStrike" cap="none" spc="0" baseline="0">
                <a:ln>
                  <a:noFill/>
                </a:ln>
                <a:solidFill>
                  <a:srgbClr val="0C0C0E"/>
                </a:solidFill>
                <a:uFill>
                  <a:solidFill>
                    <a:srgbClr val="0C0C0E"/>
                  </a:solidFill>
                </a:uFill>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9pPr>
          </a:lstStyle>
          <a:p>
            <a:pPr hangingPunct="1"/>
            <a:r>
              <a:rPr lang="hr-HR" dirty="0" err="1"/>
              <a:t>Practice</a:t>
            </a:r>
            <a:r>
              <a:rPr lang="hr-HR" dirty="0"/>
              <a:t> </a:t>
            </a:r>
            <a:r>
              <a:rPr lang="hr-HR" dirty="0" err="1"/>
              <a:t>of</a:t>
            </a:r>
            <a:r>
              <a:rPr lang="hr-HR" dirty="0"/>
              <a:t> </a:t>
            </a:r>
            <a:r>
              <a:rPr lang="hr-HR" dirty="0" err="1"/>
              <a:t>the</a:t>
            </a:r>
            <a:r>
              <a:rPr lang="hr-HR" dirty="0"/>
              <a:t> </a:t>
            </a:r>
            <a:r>
              <a:rPr lang="hr-HR" dirty="0" err="1"/>
              <a:t>Agency</a:t>
            </a:r>
            <a:r>
              <a:rPr lang="hr-HR" dirty="0"/>
              <a:t> </a:t>
            </a:r>
            <a:r>
              <a:rPr lang="hr-HR" dirty="0" err="1"/>
              <a:t>regarding</a:t>
            </a:r>
            <a:r>
              <a:rPr lang="hr-HR" dirty="0"/>
              <a:t> </a:t>
            </a:r>
            <a:br>
              <a:rPr lang="hr-HR" dirty="0"/>
            </a:br>
            <a:r>
              <a:rPr lang="hr-HR" dirty="0"/>
              <a:t>personal data transfer </a:t>
            </a:r>
            <a:r>
              <a:rPr lang="hr-HR" dirty="0" err="1"/>
              <a:t>abroad</a:t>
            </a:r>
            <a:r>
              <a:rPr lang="hr-HR" dirty="0"/>
              <a:t> </a:t>
            </a:r>
          </a:p>
        </p:txBody>
      </p:sp>
    </p:spTree>
    <p:extLst>
      <p:ext uri="{BB962C8B-B14F-4D97-AF65-F5344CB8AC3E}">
        <p14:creationId xmlns:p14="http://schemas.microsoft.com/office/powerpoint/2010/main" val="2947056758"/>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51"/>
          <p:cNvSpPr txBox="1">
            <a:spLocks/>
          </p:cNvSpPr>
          <p:nvPr/>
        </p:nvSpPr>
        <p:spPr>
          <a:xfrm>
            <a:off x="609600" y="427037"/>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chor="ctr">
            <a:normAutofit/>
          </a:bodyPr>
          <a:lstStyle>
            <a:lvl1pPr marL="0" marR="0" indent="0" algn="ctr" defTabSz="914400" rtl="0" latinLnBrk="0">
              <a:lnSpc>
                <a:spcPct val="100000"/>
              </a:lnSpc>
              <a:spcBef>
                <a:spcPts val="0"/>
              </a:spcBef>
              <a:spcAft>
                <a:spcPts val="0"/>
              </a:spcAft>
              <a:buClrTx/>
              <a:buSzTx/>
              <a:buFontTx/>
              <a:buNone/>
              <a:tabLst/>
              <a:defRPr sz="3200" b="1" i="0" u="none" strike="noStrike" cap="none" spc="0" baseline="0">
                <a:ln>
                  <a:noFill/>
                </a:ln>
                <a:solidFill>
                  <a:srgbClr val="0C0C0E"/>
                </a:solidFill>
                <a:uFill>
                  <a:solidFill>
                    <a:srgbClr val="0C0C0E"/>
                  </a:solidFill>
                </a:uFill>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9pPr>
          </a:lstStyle>
          <a:p>
            <a:pPr hangingPunct="1"/>
            <a:r>
              <a:rPr lang="hr-HR" dirty="0" smtClean="0"/>
              <a:t>Data processing </a:t>
            </a:r>
            <a:r>
              <a:rPr lang="hr-HR" dirty="0" err="1" smtClean="0"/>
              <a:t>by</a:t>
            </a:r>
            <a:r>
              <a:rPr lang="hr-HR" dirty="0" smtClean="0"/>
              <a:t> a </a:t>
            </a:r>
            <a:r>
              <a:rPr lang="hr-HR" dirty="0" err="1"/>
              <a:t>P</a:t>
            </a:r>
            <a:r>
              <a:rPr lang="hr-HR" dirty="0" err="1" smtClean="0"/>
              <a:t>rocessor</a:t>
            </a:r>
            <a:endParaRPr lang="hr-HR" dirty="0"/>
          </a:p>
        </p:txBody>
      </p:sp>
      <p:sp>
        <p:nvSpPr>
          <p:cNvPr id="3" name="Shape 52"/>
          <p:cNvSpPr txBox="1">
            <a:spLocks/>
          </p:cNvSpPr>
          <p:nvPr/>
        </p:nvSpPr>
        <p:spPr>
          <a:xfrm>
            <a:off x="457200" y="1600200"/>
            <a:ext cx="8229600" cy="4979504"/>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fontScale="92500" lnSpcReduction="10000"/>
          </a:bodyPr>
          <a:lst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1pPr>
            <a:lvl2pPr marL="1035754" marR="0" indent="-578554"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2pPr>
            <a:lvl3pPr marL="1456265" marR="0" indent="-541865"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3pPr>
            <a:lvl4pPr marL="2020710" marR="0" indent="-64911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4pPr>
            <a:lvl5pPr marL="2551288" marR="0" indent="-722488"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5pPr>
            <a:lvl6pPr marL="3008488" marR="0" indent="-722488"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6pPr>
            <a:lvl7pPr marL="3465688" marR="0" indent="-722488"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7pPr>
            <a:lvl8pPr marL="3922888" marR="0" indent="-722488"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8pPr>
            <a:lvl9pPr marL="4380088" marR="0" indent="-722488"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9pPr>
          </a:lstStyle>
          <a:p>
            <a:pPr marL="0" indent="0" algn="ctr" defTabSz="457200" hangingPunct="1">
              <a:spcBef>
                <a:spcPts val="0"/>
              </a:spcBef>
              <a:buSzTx/>
              <a:buFontTx/>
              <a:buNone/>
              <a:defRPr sz="1100">
                <a:uFill>
                  <a:solidFill>
                    <a:srgbClr val="000000"/>
                  </a:solidFill>
                </a:uFill>
              </a:defRPr>
            </a:pPr>
            <a:endParaRPr lang="hr-HR" sz="1200" b="1"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endParaRPr>
          </a:p>
          <a:p>
            <a:pPr marL="0" indent="0" algn="ctr" defTabSz="457200" hangingPunct="1">
              <a:spcBef>
                <a:spcPts val="0"/>
              </a:spcBef>
              <a:buSzTx/>
              <a:buFontTx/>
              <a:buNone/>
              <a:defRPr sz="1100">
                <a:uFill>
                  <a:solidFill>
                    <a:srgbClr val="000000"/>
                  </a:solidFill>
                </a:uFill>
              </a:defRPr>
            </a:pPr>
            <a:endParaRPr lang="hr-HR" sz="1200" b="1"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endParaRPr>
          </a:p>
          <a:p>
            <a:pPr marL="0" indent="0" algn="ctr" defTabSz="457200" hangingPunct="1">
              <a:spcBef>
                <a:spcPts val="0"/>
              </a:spcBef>
              <a:buSzTx/>
              <a:buFontTx/>
              <a:buNone/>
              <a:defRPr sz="1100">
                <a:uFill>
                  <a:solidFill>
                    <a:srgbClr val="000000"/>
                  </a:solidFill>
                </a:uFill>
              </a:defRPr>
            </a:pPr>
            <a:endPar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endParaRPr>
          </a:p>
          <a:p>
            <a:pPr algn="just" defTabSz="457200" hangingPunct="1">
              <a:spcBef>
                <a:spcPts val="0"/>
              </a:spcBef>
              <a:buSzTx/>
              <a:buFontTx/>
              <a:buChar char="-"/>
              <a:defRPr sz="1100">
                <a:uFill>
                  <a:solidFill>
                    <a:srgbClr val="000000"/>
                  </a:solidFill>
                </a:uFill>
              </a:defRPr>
            </a:pPr>
            <a:endParaRPr lang="en-US" sz="1800" dirty="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endParaRPr>
          </a:p>
          <a:p>
            <a:pPr algn="just" defTabSz="457200" hangingPunct="1">
              <a:spcBef>
                <a:spcPts val="0"/>
              </a:spcBef>
              <a:buSzTx/>
              <a:buFontTx/>
              <a:buChar char="-"/>
              <a:defRPr sz="1100">
                <a:uFill>
                  <a:solidFill>
                    <a:srgbClr val="000000"/>
                  </a:solidFill>
                </a:uFill>
              </a:defRPr>
            </a:pPr>
            <a:r>
              <a:rPr lang="en-US"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If </a:t>
            </a:r>
            <a:r>
              <a:rPr lang="bs-Latn-BA"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the L</a:t>
            </a:r>
            <a:r>
              <a:rPr lang="en-US"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aw </a:t>
            </a:r>
            <a:r>
              <a:rPr lang="en-US" sz="1800" dirty="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does not exclude data processing by a processor, the controller may conclude a contract with the processor on personal data processing. The contract shall have to be concluded in writing. </a:t>
            </a:r>
            <a:endParaRPr lang="bs-Latn-BA"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endParaRPr>
          </a:p>
          <a:p>
            <a:pPr marL="0" indent="0" algn="just" defTabSz="457200" hangingPunct="1">
              <a:spcBef>
                <a:spcPts val="0"/>
              </a:spcBef>
              <a:buSzTx/>
              <a:buNone/>
              <a:defRPr sz="1100">
                <a:uFill>
                  <a:solidFill>
                    <a:srgbClr val="000000"/>
                  </a:solidFill>
                </a:uFill>
              </a:defRPr>
            </a:pPr>
            <a:endParaRPr lang="bs-Latn-BA"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endParaRPr>
          </a:p>
          <a:p>
            <a:pPr algn="just" defTabSz="457200" hangingPunct="1">
              <a:spcBef>
                <a:spcPts val="0"/>
              </a:spcBef>
              <a:buSzTx/>
              <a:buFontTx/>
              <a:buChar char="-"/>
              <a:defRPr sz="1100">
                <a:uFill>
                  <a:solidFill>
                    <a:srgbClr val="000000"/>
                  </a:solidFill>
                </a:uFill>
              </a:defRPr>
            </a:pPr>
            <a:r>
              <a:rPr lang="en-US"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The </a:t>
            </a:r>
            <a:r>
              <a:rPr lang="en-US" sz="1800" dirty="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contract shall specify the scope, purpose and the period of time for which the contract has been concluded, as well as adequate guarantees of the processor in terms of technical and organizational protection of personal data. </a:t>
            </a:r>
            <a:endParaRPr lang="bs-Latn-BA"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endParaRPr>
          </a:p>
          <a:p>
            <a:pPr algn="just" defTabSz="457200" hangingPunct="1">
              <a:spcBef>
                <a:spcPts val="0"/>
              </a:spcBef>
              <a:buSzTx/>
              <a:buFontTx/>
              <a:buChar char="-"/>
              <a:defRPr sz="1100">
                <a:uFill>
                  <a:solidFill>
                    <a:srgbClr val="000000"/>
                  </a:solidFill>
                </a:uFill>
              </a:defRPr>
            </a:pPr>
            <a:endParaRPr lang="en-US" sz="1800" dirty="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endParaRPr>
          </a:p>
          <a:p>
            <a:pPr algn="just" defTabSz="457200" hangingPunct="1">
              <a:spcBef>
                <a:spcPts val="0"/>
              </a:spcBef>
              <a:buSzTx/>
              <a:buFontTx/>
              <a:buChar char="-"/>
              <a:defRPr sz="1100">
                <a:uFill>
                  <a:solidFill>
                    <a:srgbClr val="000000"/>
                  </a:solidFill>
                </a:uFill>
              </a:defRPr>
            </a:pPr>
            <a:r>
              <a:rPr lang="en-US"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Data </a:t>
            </a:r>
            <a:r>
              <a:rPr lang="en-US" sz="1800" dirty="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processing by the processor shall have to be regulated by a contract, which shall bound the processor towards the controller, in particular that the processor shall act only on the basis of the controller’s instructions in accordance with the provisions of this Law</a:t>
            </a:r>
            <a:r>
              <a:rPr lang="en-US"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a:t>
            </a:r>
            <a:endParaRPr lang="bs-Latn-BA"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endParaRPr>
          </a:p>
          <a:p>
            <a:pPr algn="just" defTabSz="457200" hangingPunct="1">
              <a:spcBef>
                <a:spcPts val="0"/>
              </a:spcBef>
              <a:buSzTx/>
              <a:buFontTx/>
              <a:buChar char="-"/>
              <a:defRPr sz="1100">
                <a:uFill>
                  <a:solidFill>
                    <a:srgbClr val="000000"/>
                  </a:solidFill>
                </a:uFill>
              </a:defRPr>
            </a:pPr>
            <a:endParaRPr lang="bs-Latn-BA"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endParaRPr>
          </a:p>
          <a:p>
            <a:pPr algn="just" defTabSz="457200" hangingPunct="1">
              <a:spcBef>
                <a:spcPts val="0"/>
              </a:spcBef>
              <a:buSzTx/>
              <a:buFontTx/>
              <a:buChar char="-"/>
              <a:defRPr sz="1100">
                <a:uFill>
                  <a:solidFill>
                    <a:srgbClr val="000000"/>
                  </a:solidFill>
                </a:uFill>
              </a:defRPr>
            </a:pPr>
            <a:r>
              <a:rPr lang="en-US"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The </a:t>
            </a:r>
            <a:r>
              <a:rPr lang="en-US" sz="1800" dirty="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processor shall be responsible for personal data processing according to the data controller’s instructions. While exercising his/her duties, the processor shall not transfer its responsibility to other processors, unless explicitly instructed by the data controller to do so. </a:t>
            </a:r>
            <a:endParaRPr lang="hr-HR" sz="1800" dirty="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endParaRPr>
          </a:p>
        </p:txBody>
      </p:sp>
    </p:spTree>
    <p:extLst>
      <p:ext uri="{BB962C8B-B14F-4D97-AF65-F5344CB8AC3E}">
        <p14:creationId xmlns:p14="http://schemas.microsoft.com/office/powerpoint/2010/main" val="151223042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p:nvPr/>
        </p:nvSpPr>
        <p:spPr>
          <a:xfrm>
            <a:off x="700086" y="2424111"/>
            <a:ext cx="7500940" cy="3672796"/>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algn="ctr">
              <a:spcBef>
                <a:spcPts val="1100"/>
              </a:spcBef>
              <a:defRPr sz="4800" b="1">
                <a:solidFill>
                  <a:srgbClr val="B32C16"/>
                </a:solidFill>
                <a:latin typeface="Arial"/>
                <a:ea typeface="Arial"/>
                <a:cs typeface="Arial"/>
                <a:sym typeface="Arial"/>
              </a:defRPr>
            </a:pPr>
            <a:r>
              <a:rPr lang="bs-Latn-BA" dirty="0" err="1" smtClean="0"/>
              <a:t>Thank</a:t>
            </a:r>
            <a:r>
              <a:rPr lang="bs-Latn-BA" dirty="0" smtClean="0"/>
              <a:t> you for your </a:t>
            </a:r>
            <a:r>
              <a:rPr lang="bs-Latn-BA" dirty="0" err="1" smtClean="0"/>
              <a:t>attention</a:t>
            </a:r>
            <a:endParaRPr dirty="0"/>
          </a:p>
          <a:p>
            <a:pPr algn="ctr">
              <a:defRPr sz="2000" b="1">
                <a:solidFill>
                  <a:srgbClr val="B32C16"/>
                </a:solidFill>
                <a:latin typeface="Arial"/>
                <a:ea typeface="Arial"/>
                <a:cs typeface="Arial"/>
                <a:sym typeface="Arial"/>
              </a:defRPr>
            </a:pPr>
            <a:endParaRPr dirty="0"/>
          </a:p>
          <a:p>
            <a:pPr algn="ctr">
              <a:spcBef>
                <a:spcPts val="400"/>
              </a:spcBef>
              <a:defRPr sz="2000" b="1">
                <a:solidFill>
                  <a:srgbClr val="B32C16"/>
                </a:solidFill>
                <a:latin typeface="Arial"/>
                <a:ea typeface="Arial"/>
                <a:cs typeface="Arial"/>
                <a:sym typeface="Arial"/>
              </a:defRPr>
            </a:pPr>
            <a:endParaRPr lang="bs-Latn-BA" smtClean="0"/>
          </a:p>
          <a:p>
            <a:pPr algn="ctr">
              <a:spcBef>
                <a:spcPts val="400"/>
              </a:spcBef>
              <a:defRPr sz="2000" b="1">
                <a:solidFill>
                  <a:srgbClr val="B32C16"/>
                </a:solidFill>
                <a:latin typeface="Arial"/>
                <a:ea typeface="Arial"/>
                <a:cs typeface="Arial"/>
                <a:sym typeface="Arial"/>
              </a:defRPr>
            </a:pPr>
            <a:r>
              <a:rPr lang="bs-Latn-BA" smtClean="0"/>
              <a:t>phone</a:t>
            </a:r>
            <a:r>
              <a:rPr dirty="0" smtClean="0"/>
              <a:t>: </a:t>
            </a:r>
            <a:r>
              <a:rPr dirty="0"/>
              <a:t>033 726 250</a:t>
            </a:r>
          </a:p>
          <a:p>
            <a:pPr algn="ctr">
              <a:spcBef>
                <a:spcPts val="400"/>
              </a:spcBef>
              <a:defRPr sz="2000" b="1">
                <a:solidFill>
                  <a:srgbClr val="B32C16"/>
                </a:solidFill>
                <a:latin typeface="Arial"/>
                <a:ea typeface="Arial"/>
                <a:cs typeface="Arial"/>
                <a:sym typeface="Arial"/>
              </a:defRPr>
            </a:pPr>
            <a:r>
              <a:rPr dirty="0"/>
              <a:t>fax: 033 726 251</a:t>
            </a:r>
          </a:p>
          <a:p>
            <a:pPr algn="ctr">
              <a:spcBef>
                <a:spcPts val="400"/>
              </a:spcBef>
              <a:defRPr sz="2000" b="1">
                <a:solidFill>
                  <a:srgbClr val="B32C16"/>
                </a:solidFill>
                <a:latin typeface="Arial"/>
                <a:ea typeface="Arial"/>
                <a:cs typeface="Arial"/>
                <a:sym typeface="Arial"/>
              </a:defRPr>
            </a:pPr>
            <a:r>
              <a:rPr dirty="0"/>
              <a:t>e-mail: </a:t>
            </a:r>
            <a:r>
              <a:rPr u="sng" dirty="0">
                <a:solidFill>
                  <a:srgbClr val="0000FF"/>
                </a:solidFill>
                <a:uFill>
                  <a:solidFill>
                    <a:srgbClr val="0000FF"/>
                  </a:solidFill>
                </a:uFill>
                <a:hlinkClick r:id="rId2"/>
              </a:rPr>
              <a:t>azlpinfo@azlp.gov.ba</a:t>
            </a:r>
            <a:endParaRPr u="sng" dirty="0">
              <a:solidFill>
                <a:srgbClr val="D2611C"/>
              </a:solidFill>
            </a:endParaRPr>
          </a:p>
          <a:p>
            <a:pPr algn="ctr">
              <a:spcBef>
                <a:spcPts val="400"/>
              </a:spcBef>
              <a:defRPr sz="2000" b="1">
                <a:solidFill>
                  <a:srgbClr val="B32C16"/>
                </a:solidFill>
                <a:latin typeface="Arial"/>
                <a:ea typeface="Arial"/>
                <a:cs typeface="Arial"/>
                <a:sym typeface="Arial"/>
              </a:defRPr>
            </a:pPr>
            <a:r>
              <a:rPr dirty="0"/>
              <a:t>web: </a:t>
            </a:r>
            <a:r>
              <a:rPr u="sng" dirty="0">
                <a:solidFill>
                  <a:srgbClr val="0000FF"/>
                </a:solidFill>
                <a:uFill>
                  <a:solidFill>
                    <a:srgbClr val="0000FF"/>
                  </a:solidFill>
                </a:uFill>
                <a:hlinkClick r:id="rId3"/>
              </a:rPr>
              <a:t>www.azlp.gov.ba</a:t>
            </a:r>
            <a:r>
              <a:rPr dirty="0"/>
              <a:t> </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hape 34"/>
          <p:cNvSpPr>
            <a:spLocks noGrp="1"/>
          </p:cNvSpPr>
          <p:nvPr>
            <p:ph type="body" idx="4294967295"/>
          </p:nvPr>
        </p:nvSpPr>
        <p:spPr>
          <a:xfrm>
            <a:off x="457200" y="1600200"/>
            <a:ext cx="8229600" cy="4525963"/>
          </a:xfrm>
          <a:prstGeom prst="rect">
            <a:avLst/>
          </a:prstGeom>
        </p:spPr>
        <p:txBody>
          <a:bodyPr>
            <a:normAutofit/>
          </a:bodyPr>
          <a:lstStyle/>
          <a:p>
            <a:pPr marL="333375" indent="-333375" defTabSz="895350" eaLnBrk="1" hangingPunct="1">
              <a:lnSpc>
                <a:spcPct val="90000"/>
              </a:lnSpc>
              <a:spcBef>
                <a:spcPts val="300"/>
              </a:spcBef>
              <a:buFont typeface="Arial" panose="020B0604020202020204" pitchFamily="34" charset="0"/>
              <a:buChar char="•"/>
            </a:pPr>
            <a:r>
              <a:rPr lang="bs-Latn-BA" altLang="sr-Latn-RS" sz="2400" dirty="0" smtClean="0">
                <a:latin typeface="Arial" panose="020B0604020202020204" pitchFamily="34" charset="0"/>
                <a:cs typeface="Arial" panose="020B0604020202020204" pitchFamily="34" charset="0"/>
                <a:sym typeface="Arial" panose="020B0604020202020204" pitchFamily="34" charset="0"/>
              </a:rPr>
              <a:t>Law on </a:t>
            </a:r>
            <a:r>
              <a:rPr lang="bs-Latn-BA" altLang="sr-Latn-RS" sz="2400" dirty="0" err="1" smtClean="0">
                <a:latin typeface="Arial" panose="020B0604020202020204" pitchFamily="34" charset="0"/>
                <a:cs typeface="Arial" panose="020B0604020202020204" pitchFamily="34" charset="0"/>
                <a:sym typeface="Arial" panose="020B0604020202020204" pitchFamily="34" charset="0"/>
              </a:rPr>
              <a:t>Protection</a:t>
            </a:r>
            <a:r>
              <a:rPr lang="bs-Latn-BA" altLang="sr-Latn-RS" sz="2400" dirty="0" smtClean="0">
                <a:latin typeface="Arial" panose="020B0604020202020204" pitchFamily="34" charset="0"/>
                <a:cs typeface="Arial" panose="020B0604020202020204" pitchFamily="34" charset="0"/>
                <a:sym typeface="Arial" panose="020B0604020202020204" pitchFamily="34" charset="0"/>
              </a:rPr>
              <a:t> of Personal Data </a:t>
            </a:r>
            <a:r>
              <a:rPr lang="en-US" altLang="sr-Latn-RS" sz="2400" dirty="0" smtClean="0">
                <a:latin typeface="Arial" panose="020B0604020202020204" pitchFamily="34" charset="0"/>
                <a:cs typeface="Arial" panose="020B0604020202020204" pitchFamily="34" charset="0"/>
                <a:sym typeface="Arial" panose="020B0604020202020204" pitchFamily="34" charset="0"/>
              </a:rPr>
              <a:t>(</a:t>
            </a:r>
            <a:r>
              <a:rPr lang="bs-Latn-BA" altLang="sr-Latn-RS" sz="2400" dirty="0" smtClean="0">
                <a:latin typeface="Arial" panose="020B0604020202020204" pitchFamily="34" charset="0"/>
                <a:cs typeface="Arial" panose="020B0604020202020204" pitchFamily="34" charset="0"/>
                <a:sym typeface="Arial" panose="020B0604020202020204" pitchFamily="34" charset="0"/>
              </a:rPr>
              <a:t>„</a:t>
            </a:r>
            <a:r>
              <a:rPr lang="bs-Latn-BA" altLang="sr-Latn-RS" sz="2400" dirty="0" err="1" smtClean="0">
                <a:latin typeface="Arial" panose="020B0604020202020204" pitchFamily="34" charset="0"/>
                <a:cs typeface="Arial" panose="020B0604020202020204" pitchFamily="34" charset="0"/>
                <a:sym typeface="Arial" panose="020B0604020202020204" pitchFamily="34" charset="0"/>
              </a:rPr>
              <a:t>Official</a:t>
            </a:r>
            <a:r>
              <a:rPr lang="bs-Latn-BA" altLang="sr-Latn-RS" sz="2400" dirty="0" smtClean="0">
                <a:latin typeface="Arial" panose="020B0604020202020204" pitchFamily="34" charset="0"/>
                <a:cs typeface="Arial" panose="020B0604020202020204" pitchFamily="34" charset="0"/>
                <a:sym typeface="Arial" panose="020B0604020202020204" pitchFamily="34" charset="0"/>
              </a:rPr>
              <a:t> </a:t>
            </a:r>
            <a:r>
              <a:rPr lang="bs-Latn-BA" altLang="sr-Latn-RS" sz="2400" dirty="0" err="1" smtClean="0">
                <a:latin typeface="Arial" panose="020B0604020202020204" pitchFamily="34" charset="0"/>
                <a:cs typeface="Arial" panose="020B0604020202020204" pitchFamily="34" charset="0"/>
                <a:sym typeface="Arial" panose="020B0604020202020204" pitchFamily="34" charset="0"/>
              </a:rPr>
              <a:t>Gazette</a:t>
            </a:r>
            <a:r>
              <a:rPr lang="bs-Latn-BA" altLang="sr-Latn-RS" sz="2400" dirty="0" smtClean="0">
                <a:latin typeface="Arial" panose="020B0604020202020204" pitchFamily="34" charset="0"/>
                <a:cs typeface="Arial" panose="020B0604020202020204" pitchFamily="34" charset="0"/>
                <a:sym typeface="Arial" panose="020B0604020202020204" pitchFamily="34" charset="0"/>
              </a:rPr>
              <a:t> of </a:t>
            </a:r>
            <a:r>
              <a:rPr lang="bs-Latn-BA" altLang="sr-Latn-RS" sz="2400" dirty="0" err="1" smtClean="0">
                <a:latin typeface="Arial" panose="020B0604020202020204" pitchFamily="34" charset="0"/>
                <a:cs typeface="Arial" panose="020B0604020202020204" pitchFamily="34" charset="0"/>
                <a:sym typeface="Arial" panose="020B0604020202020204" pitchFamily="34" charset="0"/>
              </a:rPr>
              <a:t>Bosnia</a:t>
            </a:r>
            <a:r>
              <a:rPr lang="bs-Latn-BA" altLang="sr-Latn-RS" sz="2400" dirty="0" smtClean="0">
                <a:latin typeface="Arial" panose="020B0604020202020204" pitchFamily="34" charset="0"/>
                <a:cs typeface="Arial" panose="020B0604020202020204" pitchFamily="34" charset="0"/>
                <a:sym typeface="Arial" panose="020B0604020202020204" pitchFamily="34" charset="0"/>
              </a:rPr>
              <a:t> and </a:t>
            </a:r>
            <a:r>
              <a:rPr lang="bs-Latn-BA" altLang="sr-Latn-RS" sz="2400" dirty="0" err="1" smtClean="0">
                <a:latin typeface="Arial" panose="020B0604020202020204" pitchFamily="34" charset="0"/>
                <a:cs typeface="Arial" panose="020B0604020202020204" pitchFamily="34" charset="0"/>
                <a:sym typeface="Arial" panose="020B0604020202020204" pitchFamily="34" charset="0"/>
              </a:rPr>
              <a:t>Herzegovina</a:t>
            </a:r>
            <a:r>
              <a:rPr lang="bs-Latn-BA" altLang="sr-Latn-RS" sz="2400" dirty="0" smtClean="0">
                <a:latin typeface="Arial" panose="020B0604020202020204" pitchFamily="34" charset="0"/>
                <a:cs typeface="Arial" panose="020B0604020202020204" pitchFamily="34" charset="0"/>
                <a:sym typeface="Arial" panose="020B0604020202020204" pitchFamily="34" charset="0"/>
              </a:rPr>
              <a:t>“ No</a:t>
            </a:r>
            <a:r>
              <a:rPr lang="en-US" altLang="sr-Latn-RS" sz="2400" dirty="0" smtClean="0">
                <a:latin typeface="Arial" panose="020B0604020202020204" pitchFamily="34" charset="0"/>
                <a:cs typeface="Arial" panose="020B0604020202020204" pitchFamily="34" charset="0"/>
                <a:sym typeface="Arial" panose="020B0604020202020204" pitchFamily="34" charset="0"/>
              </a:rPr>
              <a:t>: </a:t>
            </a:r>
            <a:r>
              <a:rPr lang="en-US" altLang="sr-Latn-RS" sz="2400" dirty="0">
                <a:latin typeface="Arial" panose="020B0604020202020204" pitchFamily="34" charset="0"/>
                <a:cs typeface="Arial" panose="020B0604020202020204" pitchFamily="34" charset="0"/>
                <a:sym typeface="Arial" panose="020B0604020202020204" pitchFamily="34" charset="0"/>
              </a:rPr>
              <a:t>49/06</a:t>
            </a:r>
            <a:r>
              <a:rPr lang="bs-Latn-BA" altLang="sr-Latn-RS" sz="2400" dirty="0">
                <a:latin typeface="Arial" panose="020B0604020202020204" pitchFamily="34" charset="0"/>
                <a:cs typeface="Arial" panose="020B0604020202020204" pitchFamily="34" charset="0"/>
                <a:sym typeface="Arial" panose="020B0604020202020204" pitchFamily="34" charset="0"/>
              </a:rPr>
              <a:t>, 76/11 i 89/11</a:t>
            </a:r>
            <a:r>
              <a:rPr lang="en-US" altLang="sr-Latn-RS" sz="2400" dirty="0" smtClean="0">
                <a:latin typeface="Arial" panose="020B0604020202020204" pitchFamily="34" charset="0"/>
                <a:cs typeface="Arial" panose="020B0604020202020204" pitchFamily="34" charset="0"/>
                <a:sym typeface="Arial" panose="020B0604020202020204" pitchFamily="34" charset="0"/>
              </a:rPr>
              <a:t>)</a:t>
            </a:r>
            <a:endParaRPr lang="hr-HR" altLang="sr-Latn-RS" sz="2400" dirty="0" smtClean="0">
              <a:latin typeface="Arial" panose="020B0604020202020204" pitchFamily="34" charset="0"/>
              <a:cs typeface="Arial" panose="020B0604020202020204" pitchFamily="34" charset="0"/>
              <a:sym typeface="Arial" panose="020B0604020202020204" pitchFamily="34" charset="0"/>
            </a:endParaRPr>
          </a:p>
          <a:p>
            <a:pPr marL="0" indent="0" defTabSz="895350" eaLnBrk="1" hangingPunct="1">
              <a:lnSpc>
                <a:spcPct val="90000"/>
              </a:lnSpc>
              <a:spcBef>
                <a:spcPts val="300"/>
              </a:spcBef>
              <a:buNone/>
            </a:pPr>
            <a:endParaRPr lang="hr-HR" altLang="sr-Latn-RS" sz="2400" dirty="0" smtClean="0">
              <a:latin typeface="Arial" panose="020B0604020202020204" pitchFamily="34" charset="0"/>
              <a:cs typeface="Arial" panose="020B0604020202020204" pitchFamily="34" charset="0"/>
              <a:sym typeface="Arial" panose="020B0604020202020204" pitchFamily="34" charset="0"/>
            </a:endParaRPr>
          </a:p>
          <a:p>
            <a:pPr marL="333375" indent="-333375" algn="just" defTabSz="895350" eaLnBrk="1" hangingPunct="1">
              <a:lnSpc>
                <a:spcPct val="90000"/>
              </a:lnSpc>
              <a:spcBef>
                <a:spcPts val="300"/>
              </a:spcBef>
              <a:buFont typeface="Arial" panose="020B0604020202020204" pitchFamily="34" charset="0"/>
              <a:buChar char="•"/>
            </a:pPr>
            <a:r>
              <a:rPr lang="en-US" altLang="sr-Latn-RS" sz="2400" dirty="0" err="1" smtClean="0">
                <a:latin typeface="Arial" panose="020B0604020202020204" pitchFamily="34" charset="0"/>
                <a:cs typeface="Arial" panose="020B0604020202020204" pitchFamily="34" charset="0"/>
                <a:sym typeface="Arial" panose="020B0604020202020204" pitchFamily="34" charset="0"/>
              </a:rPr>
              <a:t>Bosn</a:t>
            </a:r>
            <a:r>
              <a:rPr lang="bs-Latn-BA" altLang="sr-Latn-RS" sz="2400" dirty="0" smtClean="0">
                <a:latin typeface="Arial" panose="020B0604020202020204" pitchFamily="34" charset="0"/>
                <a:cs typeface="Arial" panose="020B0604020202020204" pitchFamily="34" charset="0"/>
                <a:sym typeface="Arial" panose="020B0604020202020204" pitchFamily="34" charset="0"/>
              </a:rPr>
              <a:t>i</a:t>
            </a:r>
            <a:r>
              <a:rPr lang="en-US" altLang="sr-Latn-RS" sz="2400" dirty="0" smtClean="0">
                <a:latin typeface="Arial" panose="020B0604020202020204" pitchFamily="34" charset="0"/>
                <a:cs typeface="Arial" panose="020B0604020202020204" pitchFamily="34" charset="0"/>
                <a:sym typeface="Arial" panose="020B0604020202020204" pitchFamily="34" charset="0"/>
              </a:rPr>
              <a:t>a </a:t>
            </a:r>
            <a:r>
              <a:rPr lang="bs-Latn-BA" altLang="sr-Latn-RS" sz="2400" dirty="0" smtClean="0">
                <a:latin typeface="Arial" panose="020B0604020202020204" pitchFamily="34" charset="0"/>
                <a:cs typeface="Arial" panose="020B0604020202020204" pitchFamily="34" charset="0"/>
                <a:sym typeface="Arial" panose="020B0604020202020204" pitchFamily="34" charset="0"/>
              </a:rPr>
              <a:t>and</a:t>
            </a:r>
            <a:r>
              <a:rPr lang="en-US" altLang="sr-Latn-RS" sz="2400" dirty="0" smtClean="0">
                <a:latin typeface="Arial" panose="020B0604020202020204" pitchFamily="34" charset="0"/>
                <a:cs typeface="Arial" panose="020B0604020202020204" pitchFamily="34" charset="0"/>
                <a:sym typeface="Arial" panose="020B0604020202020204" pitchFamily="34" charset="0"/>
              </a:rPr>
              <a:t> Her</a:t>
            </a:r>
            <a:r>
              <a:rPr lang="bs-Latn-BA" altLang="sr-Latn-RS" sz="2400" dirty="0" smtClean="0">
                <a:latin typeface="Arial" panose="020B0604020202020204" pitchFamily="34" charset="0"/>
                <a:cs typeface="Arial" panose="020B0604020202020204" pitchFamily="34" charset="0"/>
                <a:sym typeface="Arial" panose="020B0604020202020204" pitchFamily="34" charset="0"/>
              </a:rPr>
              <a:t>z</a:t>
            </a:r>
            <a:r>
              <a:rPr lang="en-US" altLang="sr-Latn-RS" sz="2400" dirty="0" err="1" smtClean="0">
                <a:latin typeface="Arial" panose="020B0604020202020204" pitchFamily="34" charset="0"/>
                <a:cs typeface="Arial" panose="020B0604020202020204" pitchFamily="34" charset="0"/>
                <a:sym typeface="Arial" panose="020B0604020202020204" pitchFamily="34" charset="0"/>
              </a:rPr>
              <a:t>egovina</a:t>
            </a:r>
            <a:r>
              <a:rPr lang="en-US" altLang="sr-Latn-RS" sz="2400" dirty="0" smtClean="0">
                <a:latin typeface="Arial" panose="020B0604020202020204" pitchFamily="34" charset="0"/>
                <a:cs typeface="Arial" panose="020B0604020202020204" pitchFamily="34" charset="0"/>
                <a:sym typeface="Arial" panose="020B0604020202020204" pitchFamily="34" charset="0"/>
              </a:rPr>
              <a:t> </a:t>
            </a:r>
            <a:r>
              <a:rPr lang="en-US" altLang="sr-Latn-RS" sz="2400" dirty="0" err="1" smtClean="0">
                <a:latin typeface="Arial" panose="020B0604020202020204" pitchFamily="34" charset="0"/>
                <a:cs typeface="Arial" panose="020B0604020202020204" pitchFamily="34" charset="0"/>
                <a:sym typeface="Arial" panose="020B0604020202020204" pitchFamily="34" charset="0"/>
              </a:rPr>
              <a:t>ratif</a:t>
            </a:r>
            <a:r>
              <a:rPr lang="bs-Latn-BA" altLang="sr-Latn-RS" sz="2400" dirty="0" err="1" smtClean="0">
                <a:latin typeface="Arial" panose="020B0604020202020204" pitchFamily="34" charset="0"/>
                <a:cs typeface="Arial" panose="020B0604020202020204" pitchFamily="34" charset="0"/>
                <a:sym typeface="Arial" panose="020B0604020202020204" pitchFamily="34" charset="0"/>
              </a:rPr>
              <a:t>ied</a:t>
            </a:r>
            <a:r>
              <a:rPr lang="bs-Latn-BA" altLang="sr-Latn-RS" sz="2400" dirty="0" smtClean="0">
                <a:latin typeface="Arial" panose="020B0604020202020204" pitchFamily="34" charset="0"/>
                <a:cs typeface="Arial" panose="020B0604020202020204" pitchFamily="34" charset="0"/>
                <a:sym typeface="Arial" panose="020B0604020202020204" pitchFamily="34" charset="0"/>
              </a:rPr>
              <a:t> </a:t>
            </a:r>
            <a:r>
              <a:rPr lang="bs-Latn-BA" altLang="sr-Latn-RS" sz="2400" dirty="0" err="1" smtClean="0">
                <a:latin typeface="Arial" panose="020B0604020202020204" pitchFamily="34" charset="0"/>
                <a:cs typeface="Arial" panose="020B0604020202020204" pitchFamily="34" charset="0"/>
                <a:sym typeface="Arial" panose="020B0604020202020204" pitchFamily="34" charset="0"/>
              </a:rPr>
              <a:t>Convention</a:t>
            </a:r>
            <a:r>
              <a:rPr lang="bs-Latn-BA" altLang="sr-Latn-RS" sz="2400" dirty="0" smtClean="0">
                <a:latin typeface="Arial" panose="020B0604020202020204" pitchFamily="34" charset="0"/>
                <a:cs typeface="Arial" panose="020B0604020202020204" pitchFamily="34" charset="0"/>
                <a:sym typeface="Arial" panose="020B0604020202020204" pitchFamily="34" charset="0"/>
              </a:rPr>
              <a:t> of </a:t>
            </a:r>
            <a:r>
              <a:rPr lang="bs-Latn-BA" altLang="sr-Latn-RS" sz="2400" dirty="0" err="1" smtClean="0">
                <a:latin typeface="Arial" panose="020B0604020202020204" pitchFamily="34" charset="0"/>
                <a:cs typeface="Arial" panose="020B0604020202020204" pitchFamily="34" charset="0"/>
                <a:sym typeface="Arial" panose="020B0604020202020204" pitchFamily="34" charset="0"/>
              </a:rPr>
              <a:t>Council</a:t>
            </a:r>
            <a:r>
              <a:rPr lang="en-US" altLang="sr-Latn-RS" sz="2400" dirty="0" smtClean="0">
                <a:latin typeface="Arial" panose="020B0604020202020204" pitchFamily="34" charset="0"/>
                <a:cs typeface="Arial" panose="020B0604020202020204" pitchFamily="34" charset="0"/>
                <a:sym typeface="Arial" panose="020B0604020202020204" pitchFamily="34" charset="0"/>
              </a:rPr>
              <a:t> </a:t>
            </a:r>
            <a:r>
              <a:rPr lang="bs-Latn-BA" altLang="sr-Latn-RS" sz="2400" dirty="0" smtClean="0">
                <a:latin typeface="Arial" panose="020B0604020202020204" pitchFamily="34" charset="0"/>
                <a:cs typeface="Arial" panose="020B0604020202020204" pitchFamily="34" charset="0"/>
                <a:sym typeface="Arial" panose="020B0604020202020204" pitchFamily="34" charset="0"/>
              </a:rPr>
              <a:t>of Europe</a:t>
            </a:r>
            <a:r>
              <a:rPr lang="en-US" altLang="sr-Latn-RS" sz="2400" dirty="0" smtClean="0">
                <a:latin typeface="Arial" panose="020B0604020202020204" pitchFamily="34" charset="0"/>
                <a:cs typeface="Arial" panose="020B0604020202020204" pitchFamily="34" charset="0"/>
                <a:sym typeface="Arial" panose="020B0604020202020204" pitchFamily="34" charset="0"/>
              </a:rPr>
              <a:t> </a:t>
            </a:r>
            <a:r>
              <a:rPr lang="bs-Latn-BA" altLang="sr-Latn-RS" sz="2400" dirty="0" smtClean="0">
                <a:latin typeface="Arial" panose="020B0604020202020204" pitchFamily="34" charset="0"/>
                <a:cs typeface="Arial" panose="020B0604020202020204" pitchFamily="34" charset="0"/>
                <a:sym typeface="Arial" panose="020B0604020202020204" pitchFamily="34" charset="0"/>
              </a:rPr>
              <a:t>for </a:t>
            </a:r>
            <a:r>
              <a:rPr lang="bs-Latn-BA" altLang="sr-Latn-RS" sz="2400" dirty="0" err="1">
                <a:latin typeface="Arial" panose="020B0604020202020204" pitchFamily="34" charset="0"/>
                <a:cs typeface="Arial" panose="020B0604020202020204" pitchFamily="34" charset="0"/>
                <a:sym typeface="Arial" panose="020B0604020202020204" pitchFamily="34" charset="0"/>
              </a:rPr>
              <a:t>P</a:t>
            </a:r>
            <a:r>
              <a:rPr lang="bs-Latn-BA" altLang="sr-Latn-RS" sz="2400" dirty="0" err="1" smtClean="0">
                <a:latin typeface="Arial" panose="020B0604020202020204" pitchFamily="34" charset="0"/>
                <a:cs typeface="Arial" panose="020B0604020202020204" pitchFamily="34" charset="0"/>
                <a:sym typeface="Arial" panose="020B0604020202020204" pitchFamily="34" charset="0"/>
              </a:rPr>
              <a:t>rotection</a:t>
            </a:r>
            <a:r>
              <a:rPr lang="bs-Latn-BA" altLang="sr-Latn-RS" sz="2400" dirty="0" smtClean="0">
                <a:latin typeface="Arial" panose="020B0604020202020204" pitchFamily="34" charset="0"/>
                <a:cs typeface="Arial" panose="020B0604020202020204" pitchFamily="34" charset="0"/>
                <a:sym typeface="Arial" panose="020B0604020202020204" pitchFamily="34" charset="0"/>
              </a:rPr>
              <a:t> of </a:t>
            </a:r>
            <a:r>
              <a:rPr lang="bs-Latn-BA" altLang="sr-Latn-RS" sz="2400" dirty="0" err="1" smtClean="0">
                <a:latin typeface="Arial" panose="020B0604020202020204" pitchFamily="34" charset="0"/>
                <a:cs typeface="Arial" panose="020B0604020202020204" pitchFamily="34" charset="0"/>
                <a:sym typeface="Arial" panose="020B0604020202020204" pitchFamily="34" charset="0"/>
              </a:rPr>
              <a:t>Individuals</a:t>
            </a:r>
            <a:r>
              <a:rPr lang="bs-Latn-BA" altLang="sr-Latn-RS" sz="2400" dirty="0" smtClean="0">
                <a:latin typeface="Arial" panose="020B0604020202020204" pitchFamily="34" charset="0"/>
                <a:cs typeface="Arial" panose="020B0604020202020204" pitchFamily="34" charset="0"/>
                <a:sym typeface="Arial" panose="020B0604020202020204" pitchFamily="34" charset="0"/>
              </a:rPr>
              <a:t> </a:t>
            </a:r>
            <a:r>
              <a:rPr lang="bs-Latn-BA" altLang="sr-Latn-RS" sz="2400" dirty="0" err="1">
                <a:latin typeface="Arial" panose="020B0604020202020204" pitchFamily="34" charset="0"/>
                <a:cs typeface="Arial" panose="020B0604020202020204" pitchFamily="34" charset="0"/>
                <a:sym typeface="Arial" panose="020B0604020202020204" pitchFamily="34" charset="0"/>
              </a:rPr>
              <a:t>R</a:t>
            </a:r>
            <a:r>
              <a:rPr lang="bs-Latn-BA" altLang="sr-Latn-RS" sz="2400" dirty="0" err="1" smtClean="0">
                <a:latin typeface="Arial" panose="020B0604020202020204" pitchFamily="34" charset="0"/>
                <a:cs typeface="Arial" panose="020B0604020202020204" pitchFamily="34" charset="0"/>
                <a:sym typeface="Arial" panose="020B0604020202020204" pitchFamily="34" charset="0"/>
              </a:rPr>
              <a:t>egarding</a:t>
            </a:r>
            <a:r>
              <a:rPr lang="bs-Latn-BA" altLang="sr-Latn-RS" sz="2400" dirty="0" smtClean="0">
                <a:latin typeface="Arial" panose="020B0604020202020204" pitchFamily="34" charset="0"/>
                <a:cs typeface="Arial" panose="020B0604020202020204" pitchFamily="34" charset="0"/>
                <a:sym typeface="Arial" panose="020B0604020202020204" pitchFamily="34" charset="0"/>
              </a:rPr>
              <a:t> the</a:t>
            </a:r>
            <a:r>
              <a:rPr lang="en-US" altLang="sr-Latn-RS" sz="2400" dirty="0" smtClean="0">
                <a:latin typeface="Arial" panose="020B0604020202020204" pitchFamily="34" charset="0"/>
                <a:cs typeface="Arial" panose="020B0604020202020204" pitchFamily="34" charset="0"/>
                <a:sym typeface="Arial" panose="020B0604020202020204" pitchFamily="34" charset="0"/>
              </a:rPr>
              <a:t> </a:t>
            </a:r>
            <a:r>
              <a:rPr lang="bs-Latn-BA" altLang="sr-Latn-RS" sz="2400" dirty="0" smtClean="0">
                <a:latin typeface="Arial" panose="020B0604020202020204" pitchFamily="34" charset="0"/>
                <a:cs typeface="Arial" panose="020B0604020202020204" pitchFamily="34" charset="0"/>
                <a:sym typeface="Arial" panose="020B0604020202020204" pitchFamily="34" charset="0"/>
              </a:rPr>
              <a:t>A</a:t>
            </a:r>
            <a:r>
              <a:rPr lang="en-US" altLang="sr-Latn-RS" sz="2400" dirty="0" err="1" smtClean="0">
                <a:latin typeface="Arial" panose="020B0604020202020204" pitchFamily="34" charset="0"/>
                <a:cs typeface="Arial" panose="020B0604020202020204" pitchFamily="34" charset="0"/>
                <a:sym typeface="Arial" panose="020B0604020202020204" pitchFamily="34" charset="0"/>
              </a:rPr>
              <a:t>utomat</a:t>
            </a:r>
            <a:r>
              <a:rPr lang="bs-Latn-BA" altLang="sr-Latn-RS" sz="2400" dirty="0" err="1" smtClean="0">
                <a:latin typeface="Arial" panose="020B0604020202020204" pitchFamily="34" charset="0"/>
                <a:cs typeface="Arial" panose="020B0604020202020204" pitchFamily="34" charset="0"/>
                <a:sym typeface="Arial" panose="020B0604020202020204" pitchFamily="34" charset="0"/>
              </a:rPr>
              <a:t>ic</a:t>
            </a:r>
            <a:r>
              <a:rPr lang="en-US" altLang="sr-Latn-RS" sz="2400" dirty="0" smtClean="0">
                <a:latin typeface="Arial" panose="020B0604020202020204" pitchFamily="34" charset="0"/>
                <a:cs typeface="Arial" panose="020B0604020202020204" pitchFamily="34" charset="0"/>
                <a:sym typeface="Arial" panose="020B0604020202020204" pitchFamily="34" charset="0"/>
              </a:rPr>
              <a:t> </a:t>
            </a:r>
            <a:r>
              <a:rPr lang="bs-Latn-BA" altLang="sr-Latn-RS" sz="2400" dirty="0" err="1">
                <a:latin typeface="Arial" panose="020B0604020202020204" pitchFamily="34" charset="0"/>
                <a:cs typeface="Arial" panose="020B0604020202020204" pitchFamily="34" charset="0"/>
                <a:sym typeface="Arial" panose="020B0604020202020204" pitchFamily="34" charset="0"/>
              </a:rPr>
              <a:t>P</a:t>
            </a:r>
            <a:r>
              <a:rPr lang="bs-Latn-BA" altLang="sr-Latn-RS" sz="2400" dirty="0" err="1" smtClean="0">
                <a:latin typeface="Arial" panose="020B0604020202020204" pitchFamily="34" charset="0"/>
                <a:cs typeface="Arial" panose="020B0604020202020204" pitchFamily="34" charset="0"/>
                <a:sym typeface="Arial" panose="020B0604020202020204" pitchFamily="34" charset="0"/>
              </a:rPr>
              <a:t>rocessing</a:t>
            </a:r>
            <a:r>
              <a:rPr lang="bs-Latn-BA" altLang="sr-Latn-RS" sz="2400" dirty="0" smtClean="0">
                <a:latin typeface="Arial" panose="020B0604020202020204" pitchFamily="34" charset="0"/>
                <a:cs typeface="Arial" panose="020B0604020202020204" pitchFamily="34" charset="0"/>
                <a:sym typeface="Arial" panose="020B0604020202020204" pitchFamily="34" charset="0"/>
              </a:rPr>
              <a:t> of Personal </a:t>
            </a:r>
            <a:r>
              <a:rPr lang="bs-Latn-BA" altLang="sr-Latn-RS" sz="2400" dirty="0">
                <a:latin typeface="Arial" panose="020B0604020202020204" pitchFamily="34" charset="0"/>
                <a:cs typeface="Arial" panose="020B0604020202020204" pitchFamily="34" charset="0"/>
                <a:sym typeface="Arial" panose="020B0604020202020204" pitchFamily="34" charset="0"/>
              </a:rPr>
              <a:t>D</a:t>
            </a:r>
            <a:r>
              <a:rPr lang="bs-Latn-BA" altLang="sr-Latn-RS" sz="2400" dirty="0" smtClean="0">
                <a:latin typeface="Arial" panose="020B0604020202020204" pitchFamily="34" charset="0"/>
                <a:cs typeface="Arial" panose="020B0604020202020204" pitchFamily="34" charset="0"/>
                <a:sym typeface="Arial" panose="020B0604020202020204" pitchFamily="34" charset="0"/>
              </a:rPr>
              <a:t>ata</a:t>
            </a:r>
            <a:r>
              <a:rPr lang="en-US" altLang="sr-Latn-RS" sz="2400" dirty="0" smtClean="0">
                <a:latin typeface="Arial" panose="020B0604020202020204" pitchFamily="34" charset="0"/>
                <a:cs typeface="Arial" panose="020B0604020202020204" pitchFamily="34" charset="0"/>
                <a:sym typeface="Arial" panose="020B0604020202020204" pitchFamily="34" charset="0"/>
              </a:rPr>
              <a:t> (</a:t>
            </a:r>
            <a:r>
              <a:rPr lang="en-US" altLang="sr-Latn-RS" sz="2400" dirty="0">
                <a:latin typeface="Arial" panose="020B0604020202020204" pitchFamily="34" charset="0"/>
                <a:cs typeface="Arial" panose="020B0604020202020204" pitchFamily="34" charset="0"/>
                <a:sym typeface="Arial" panose="020B0604020202020204" pitchFamily="34" charset="0"/>
              </a:rPr>
              <a:t>ETS</a:t>
            </a:r>
            <a:r>
              <a:rPr lang="bs-Latn-BA" altLang="sr-Latn-RS" sz="2400" dirty="0">
                <a:latin typeface="Arial" panose="020B0604020202020204" pitchFamily="34" charset="0"/>
                <a:cs typeface="Arial" panose="020B0604020202020204" pitchFamily="34" charset="0"/>
                <a:sym typeface="Arial" panose="020B0604020202020204" pitchFamily="34" charset="0"/>
              </a:rPr>
              <a:t> </a:t>
            </a:r>
            <a:r>
              <a:rPr lang="en-US" altLang="sr-Latn-RS" sz="2400" dirty="0">
                <a:latin typeface="Arial" panose="020B0604020202020204" pitchFamily="34" charset="0"/>
                <a:cs typeface="Arial" panose="020B0604020202020204" pitchFamily="34" charset="0"/>
                <a:sym typeface="Arial" panose="020B0604020202020204" pitchFamily="34" charset="0"/>
              </a:rPr>
              <a:t>108</a:t>
            </a:r>
            <a:r>
              <a:rPr lang="en-US" altLang="sr-Latn-RS" sz="2400" dirty="0" smtClean="0">
                <a:latin typeface="Arial" panose="020B0604020202020204" pitchFamily="34" charset="0"/>
                <a:cs typeface="Arial" panose="020B0604020202020204" pitchFamily="34" charset="0"/>
                <a:sym typeface="Arial" panose="020B0604020202020204" pitchFamily="34" charset="0"/>
              </a:rPr>
              <a:t>)</a:t>
            </a:r>
            <a:r>
              <a:rPr lang="hr-HR" altLang="sr-Latn-RS" sz="2400" dirty="0" smtClean="0">
                <a:latin typeface="Arial" panose="020B0604020202020204" pitchFamily="34" charset="0"/>
                <a:cs typeface="Arial" panose="020B0604020202020204" pitchFamily="34" charset="0"/>
                <a:sym typeface="Arial" panose="020B0604020202020204" pitchFamily="34" charset="0"/>
              </a:rPr>
              <a:t>.</a:t>
            </a:r>
            <a:r>
              <a:rPr lang="en-US" altLang="sr-Latn-RS" sz="2400" dirty="0" smtClean="0">
                <a:latin typeface="Arial" panose="020B0604020202020204" pitchFamily="34" charset="0"/>
                <a:cs typeface="Arial" panose="020B0604020202020204" pitchFamily="34" charset="0"/>
                <a:sym typeface="Arial" panose="020B0604020202020204" pitchFamily="34" charset="0"/>
              </a:rPr>
              <a:t> </a:t>
            </a:r>
            <a:endParaRPr lang="hr-HR" altLang="sr-Latn-RS" sz="2400" dirty="0" smtClean="0">
              <a:latin typeface="Arial" panose="020B0604020202020204" pitchFamily="34" charset="0"/>
              <a:cs typeface="Arial" panose="020B0604020202020204" pitchFamily="34" charset="0"/>
              <a:sym typeface="Arial" panose="020B0604020202020204" pitchFamily="34" charset="0"/>
            </a:endParaRPr>
          </a:p>
          <a:p>
            <a:pPr marL="0" indent="0" defTabSz="895350" eaLnBrk="1" hangingPunct="1">
              <a:lnSpc>
                <a:spcPct val="90000"/>
              </a:lnSpc>
              <a:spcBef>
                <a:spcPts val="300"/>
              </a:spcBef>
              <a:buNone/>
            </a:pPr>
            <a:endParaRPr lang="en-US" altLang="sr-Latn-RS" sz="2400" dirty="0">
              <a:latin typeface="Arial" panose="020B0604020202020204" pitchFamily="34" charset="0"/>
              <a:cs typeface="Arial" panose="020B0604020202020204" pitchFamily="34" charset="0"/>
              <a:sym typeface="Arial" panose="020B0604020202020204" pitchFamily="34" charset="0"/>
            </a:endParaRPr>
          </a:p>
          <a:p>
            <a:pPr marL="336550" indent="-336550" algn="just" defTabSz="904875" eaLnBrk="1" hangingPunct="1">
              <a:lnSpc>
                <a:spcPct val="90000"/>
              </a:lnSpc>
              <a:spcBef>
                <a:spcPts val="500"/>
              </a:spcBef>
              <a:buFont typeface="Arial" panose="020B0604020202020204" pitchFamily="34" charset="0"/>
              <a:buChar char="•"/>
            </a:pPr>
            <a:r>
              <a:rPr lang="hr-HR" altLang="sr-Latn-RS" sz="2400" dirty="0" err="1" smtClean="0">
                <a:latin typeface="Arial" panose="020B0604020202020204" pitchFamily="34" charset="0"/>
                <a:cs typeface="Arial" panose="020B0604020202020204" pitchFamily="34" charset="0"/>
                <a:sym typeface="Arial" panose="020B0604020202020204" pitchFamily="34" charset="0"/>
              </a:rPr>
              <a:t>The</a:t>
            </a:r>
            <a:r>
              <a:rPr lang="hr-HR" altLang="sr-Latn-RS" sz="2400" dirty="0" smtClean="0">
                <a:latin typeface="Arial" panose="020B0604020202020204" pitchFamily="34" charset="0"/>
                <a:cs typeface="Arial" panose="020B0604020202020204" pitchFamily="34" charset="0"/>
                <a:sym typeface="Arial" panose="020B0604020202020204" pitchFamily="34" charset="0"/>
              </a:rPr>
              <a:t> </a:t>
            </a:r>
            <a:r>
              <a:rPr lang="hr-HR" altLang="sr-Latn-RS" sz="2400" dirty="0" err="1" smtClean="0">
                <a:latin typeface="Arial" panose="020B0604020202020204" pitchFamily="34" charset="0"/>
                <a:cs typeface="Arial" panose="020B0604020202020204" pitchFamily="34" charset="0"/>
                <a:sym typeface="Arial" panose="020B0604020202020204" pitchFamily="34" charset="0"/>
              </a:rPr>
              <a:t>Agency</a:t>
            </a:r>
            <a:r>
              <a:rPr lang="hr-HR" altLang="sr-Latn-RS" sz="2400" dirty="0" smtClean="0">
                <a:latin typeface="Arial" panose="020B0604020202020204" pitchFamily="34" charset="0"/>
                <a:cs typeface="Arial" panose="020B0604020202020204" pitchFamily="34" charset="0"/>
                <a:sym typeface="Arial" panose="020B0604020202020204" pitchFamily="34" charset="0"/>
              </a:rPr>
              <a:t> </a:t>
            </a:r>
            <a:r>
              <a:rPr lang="hr-HR" altLang="sr-Latn-RS" sz="2400" dirty="0" err="1" smtClean="0">
                <a:latin typeface="Arial" panose="020B0604020202020204" pitchFamily="34" charset="0"/>
                <a:cs typeface="Arial" panose="020B0604020202020204" pitchFamily="34" charset="0"/>
                <a:sym typeface="Arial" panose="020B0604020202020204" pitchFamily="34" charset="0"/>
              </a:rPr>
              <a:t>was</a:t>
            </a:r>
            <a:r>
              <a:rPr lang="hr-HR" altLang="sr-Latn-RS" sz="2400" dirty="0" smtClean="0">
                <a:latin typeface="Arial" panose="020B0604020202020204" pitchFamily="34" charset="0"/>
                <a:cs typeface="Arial" panose="020B0604020202020204" pitchFamily="34" charset="0"/>
                <a:sym typeface="Arial" panose="020B0604020202020204" pitchFamily="34" charset="0"/>
              </a:rPr>
              <a:t> </a:t>
            </a:r>
            <a:r>
              <a:rPr lang="hr-HR" altLang="sr-Latn-RS" sz="2400" dirty="0" err="1" smtClean="0">
                <a:latin typeface="Arial" panose="020B0604020202020204" pitchFamily="34" charset="0"/>
                <a:cs typeface="Arial" panose="020B0604020202020204" pitchFamily="34" charset="0"/>
                <a:sym typeface="Arial" panose="020B0604020202020204" pitchFamily="34" charset="0"/>
              </a:rPr>
              <a:t>established</a:t>
            </a:r>
            <a:r>
              <a:rPr lang="hr-HR" altLang="sr-Latn-RS" sz="2400" dirty="0" smtClean="0">
                <a:latin typeface="Arial" panose="020B0604020202020204" pitchFamily="34" charset="0"/>
                <a:cs typeface="Arial" panose="020B0604020202020204" pitchFamily="34" charset="0"/>
                <a:sym typeface="Arial" panose="020B0604020202020204" pitchFamily="34" charset="0"/>
              </a:rPr>
              <a:t> </a:t>
            </a:r>
            <a:r>
              <a:rPr lang="hr-HR" altLang="sr-Latn-RS" sz="2400" dirty="0" err="1" smtClean="0">
                <a:latin typeface="Arial" panose="020B0604020202020204" pitchFamily="34" charset="0"/>
                <a:cs typeface="Arial" panose="020B0604020202020204" pitchFamily="34" charset="0"/>
                <a:sym typeface="Arial" panose="020B0604020202020204" pitchFamily="34" charset="0"/>
              </a:rPr>
              <a:t>by</a:t>
            </a:r>
            <a:r>
              <a:rPr lang="hr-HR" altLang="sr-Latn-RS" sz="2400" dirty="0" smtClean="0">
                <a:latin typeface="Arial" panose="020B0604020202020204" pitchFamily="34" charset="0"/>
                <a:cs typeface="Arial" panose="020B0604020202020204" pitchFamily="34" charset="0"/>
                <a:sym typeface="Arial" panose="020B0604020202020204" pitchFamily="34" charset="0"/>
              </a:rPr>
              <a:t> </a:t>
            </a:r>
            <a:r>
              <a:rPr lang="bs-Latn-BA" altLang="sr-Latn-RS" sz="2400" dirty="0" smtClean="0">
                <a:latin typeface="Arial" panose="020B0604020202020204" pitchFamily="34" charset="0"/>
                <a:cs typeface="Arial" panose="020B0604020202020204" pitchFamily="34" charset="0"/>
                <a:sym typeface="Arial" panose="020B0604020202020204" pitchFamily="34" charset="0"/>
              </a:rPr>
              <a:t>the </a:t>
            </a:r>
            <a:r>
              <a:rPr lang="bs-Latn-BA" altLang="sr-Latn-RS" sz="2400" dirty="0">
                <a:latin typeface="Arial" panose="020B0604020202020204" pitchFamily="34" charset="0"/>
                <a:cs typeface="Arial" panose="020B0604020202020204" pitchFamily="34" charset="0"/>
                <a:sym typeface="Arial" panose="020B0604020202020204" pitchFamily="34" charset="0"/>
              </a:rPr>
              <a:t>Law on </a:t>
            </a:r>
            <a:r>
              <a:rPr lang="bs-Latn-BA" altLang="sr-Latn-RS" sz="2400" dirty="0" err="1">
                <a:latin typeface="Arial" panose="020B0604020202020204" pitchFamily="34" charset="0"/>
                <a:cs typeface="Arial" panose="020B0604020202020204" pitchFamily="34" charset="0"/>
                <a:sym typeface="Arial" panose="020B0604020202020204" pitchFamily="34" charset="0"/>
              </a:rPr>
              <a:t>Protection</a:t>
            </a:r>
            <a:r>
              <a:rPr lang="bs-Latn-BA" altLang="sr-Latn-RS" sz="2400" dirty="0">
                <a:latin typeface="Arial" panose="020B0604020202020204" pitchFamily="34" charset="0"/>
                <a:cs typeface="Arial" panose="020B0604020202020204" pitchFamily="34" charset="0"/>
                <a:sym typeface="Arial" panose="020B0604020202020204" pitchFamily="34" charset="0"/>
              </a:rPr>
              <a:t> of </a:t>
            </a:r>
            <a:r>
              <a:rPr lang="bs-Latn-BA" altLang="sr-Latn-RS" sz="2400" dirty="0" smtClean="0">
                <a:latin typeface="Arial" panose="020B0604020202020204" pitchFamily="34" charset="0"/>
                <a:cs typeface="Arial" panose="020B0604020202020204" pitchFamily="34" charset="0"/>
                <a:sym typeface="Arial" panose="020B0604020202020204" pitchFamily="34" charset="0"/>
              </a:rPr>
              <a:t>Personal </a:t>
            </a:r>
            <a:r>
              <a:rPr lang="bs-Latn-BA" altLang="sr-Latn-RS" sz="2400" dirty="0">
                <a:latin typeface="Arial" panose="020B0604020202020204" pitchFamily="34" charset="0"/>
                <a:cs typeface="Arial" panose="020B0604020202020204" pitchFamily="34" charset="0"/>
                <a:sym typeface="Arial" panose="020B0604020202020204" pitchFamily="34" charset="0"/>
              </a:rPr>
              <a:t>Data</a:t>
            </a:r>
            <a:r>
              <a:rPr lang="bs-Latn-BA" altLang="sr-Latn-RS" sz="2400" dirty="0" smtClean="0">
                <a:latin typeface="Arial" panose="020B0604020202020204" pitchFamily="34" charset="0"/>
                <a:cs typeface="Arial" panose="020B0604020202020204" pitchFamily="34" charset="0"/>
                <a:sym typeface="Arial" panose="020B0604020202020204" pitchFamily="34" charset="0"/>
              </a:rPr>
              <a:t> </a:t>
            </a:r>
            <a:r>
              <a:rPr lang="hr-HR" altLang="sr-Latn-RS" sz="2400" dirty="0" err="1" smtClean="0">
                <a:latin typeface="Arial" panose="020B0604020202020204" pitchFamily="34" charset="0"/>
                <a:cs typeface="Arial" panose="020B0604020202020204" pitchFamily="34" charset="0"/>
                <a:sym typeface="Arial" panose="020B0604020202020204" pitchFamily="34" charset="0"/>
              </a:rPr>
              <a:t>and</a:t>
            </a:r>
            <a:r>
              <a:rPr lang="hr-HR" altLang="sr-Latn-RS" sz="2400" dirty="0" smtClean="0">
                <a:latin typeface="Arial" panose="020B0604020202020204" pitchFamily="34" charset="0"/>
                <a:cs typeface="Arial" panose="020B0604020202020204" pitchFamily="34" charset="0"/>
                <a:sym typeface="Arial" panose="020B0604020202020204" pitchFamily="34" charset="0"/>
              </a:rPr>
              <a:t> </a:t>
            </a:r>
            <a:r>
              <a:rPr lang="hr-HR" altLang="sr-Latn-RS" sz="2400" dirty="0" err="1" smtClean="0">
                <a:latin typeface="Arial" panose="020B0604020202020204" pitchFamily="34" charset="0"/>
                <a:cs typeface="Arial" panose="020B0604020202020204" pitchFamily="34" charset="0"/>
                <a:sym typeface="Arial" panose="020B0604020202020204" pitchFamily="34" charset="0"/>
              </a:rPr>
              <a:t>it</a:t>
            </a:r>
            <a:r>
              <a:rPr lang="hr-HR" altLang="sr-Latn-RS" sz="2400" dirty="0" smtClean="0">
                <a:latin typeface="Arial" panose="020B0604020202020204" pitchFamily="34" charset="0"/>
                <a:cs typeface="Arial" panose="020B0604020202020204" pitchFamily="34" charset="0"/>
                <a:sym typeface="Arial" panose="020B0604020202020204" pitchFamily="34" charset="0"/>
              </a:rPr>
              <a:t> </a:t>
            </a:r>
            <a:r>
              <a:rPr lang="hr-HR" altLang="sr-Latn-RS" sz="2400" dirty="0" err="1" smtClean="0">
                <a:latin typeface="Arial" panose="020B0604020202020204" pitchFamily="34" charset="0"/>
                <a:cs typeface="Arial" panose="020B0604020202020204" pitchFamily="34" charset="0"/>
                <a:sym typeface="Arial" panose="020B0604020202020204" pitchFamily="34" charset="0"/>
              </a:rPr>
              <a:t>has</a:t>
            </a:r>
            <a:r>
              <a:rPr lang="hr-HR" altLang="sr-Latn-RS" sz="2400" dirty="0" smtClean="0">
                <a:latin typeface="Arial" panose="020B0604020202020204" pitchFamily="34" charset="0"/>
                <a:cs typeface="Arial" panose="020B0604020202020204" pitchFamily="34" charset="0"/>
                <a:sym typeface="Arial" panose="020B0604020202020204" pitchFamily="34" charset="0"/>
              </a:rPr>
              <a:t> </a:t>
            </a:r>
            <a:r>
              <a:rPr lang="hr-HR" altLang="sr-Latn-RS" sz="2400" dirty="0" err="1" smtClean="0">
                <a:latin typeface="Arial" panose="020B0604020202020204" pitchFamily="34" charset="0"/>
                <a:cs typeface="Arial" panose="020B0604020202020204" pitchFamily="34" charset="0"/>
                <a:sym typeface="Arial" panose="020B0604020202020204" pitchFamily="34" charset="0"/>
              </a:rPr>
              <a:t>started</a:t>
            </a:r>
            <a:r>
              <a:rPr lang="hr-HR" altLang="sr-Latn-RS" sz="2400" dirty="0" smtClean="0">
                <a:latin typeface="Arial" panose="020B0604020202020204" pitchFamily="34" charset="0"/>
                <a:cs typeface="Arial" panose="020B0604020202020204" pitchFamily="34" charset="0"/>
                <a:sym typeface="Arial" panose="020B0604020202020204" pitchFamily="34" charset="0"/>
              </a:rPr>
              <a:t> </a:t>
            </a:r>
            <a:r>
              <a:rPr lang="hr-HR" altLang="sr-Latn-RS" sz="2400" dirty="0" err="1" smtClean="0">
                <a:latin typeface="Arial" panose="020B0604020202020204" pitchFamily="34" charset="0"/>
                <a:cs typeface="Arial" panose="020B0604020202020204" pitchFamily="34" charset="0"/>
                <a:sym typeface="Arial" panose="020B0604020202020204" pitchFamily="34" charset="0"/>
              </a:rPr>
              <a:t>its</a:t>
            </a:r>
            <a:r>
              <a:rPr lang="hr-HR" altLang="sr-Latn-RS" sz="2400" dirty="0" smtClean="0">
                <a:latin typeface="Arial" panose="020B0604020202020204" pitchFamily="34" charset="0"/>
                <a:cs typeface="Arial" panose="020B0604020202020204" pitchFamily="34" charset="0"/>
                <a:sym typeface="Arial" panose="020B0604020202020204" pitchFamily="34" charset="0"/>
              </a:rPr>
              <a:t> </a:t>
            </a:r>
            <a:r>
              <a:rPr lang="hr-HR" altLang="sr-Latn-RS" sz="2400" dirty="0" err="1" smtClean="0">
                <a:latin typeface="Arial" panose="020B0604020202020204" pitchFamily="34" charset="0"/>
                <a:cs typeface="Arial" panose="020B0604020202020204" pitchFamily="34" charset="0"/>
                <a:sym typeface="Arial" panose="020B0604020202020204" pitchFamily="34" charset="0"/>
              </a:rPr>
              <a:t>work</a:t>
            </a:r>
            <a:r>
              <a:rPr lang="hr-HR" altLang="sr-Latn-RS" sz="2400" dirty="0" smtClean="0">
                <a:latin typeface="Arial" panose="020B0604020202020204" pitchFamily="34" charset="0"/>
                <a:cs typeface="Arial" panose="020B0604020202020204" pitchFamily="34" charset="0"/>
                <a:sym typeface="Arial" panose="020B0604020202020204" pitchFamily="34" charset="0"/>
              </a:rPr>
              <a:t> </a:t>
            </a:r>
            <a:r>
              <a:rPr lang="hr-HR" altLang="sr-Latn-RS" sz="2400" dirty="0" err="1" smtClean="0">
                <a:latin typeface="Arial" panose="020B0604020202020204" pitchFamily="34" charset="0"/>
                <a:cs typeface="Arial" panose="020B0604020202020204" pitchFamily="34" charset="0"/>
                <a:sym typeface="Arial" panose="020B0604020202020204" pitchFamily="34" charset="0"/>
              </a:rPr>
              <a:t>in</a:t>
            </a:r>
            <a:r>
              <a:rPr lang="en-US" altLang="sr-Latn-RS" sz="2400" dirty="0" smtClean="0">
                <a:latin typeface="Arial" panose="020B0604020202020204" pitchFamily="34" charset="0"/>
                <a:cs typeface="Arial" panose="020B0604020202020204" pitchFamily="34" charset="0"/>
                <a:sym typeface="Arial" panose="020B0604020202020204" pitchFamily="34" charset="0"/>
              </a:rPr>
              <a:t> </a:t>
            </a:r>
            <a:r>
              <a:rPr lang="en-US" altLang="sr-Latn-RS" sz="2400" dirty="0">
                <a:latin typeface="Arial" panose="020B0604020202020204" pitchFamily="34" charset="0"/>
                <a:cs typeface="Arial" panose="020B0604020202020204" pitchFamily="34" charset="0"/>
                <a:sym typeface="Arial" panose="020B0604020202020204" pitchFamily="34" charset="0"/>
              </a:rPr>
              <a:t>2008.</a:t>
            </a:r>
          </a:p>
          <a:p>
            <a:pPr marL="334961" indent="-334961" defTabSz="895350">
              <a:lnSpc>
                <a:spcPct val="90000"/>
              </a:lnSpc>
              <a:spcBef>
                <a:spcPts val="300"/>
              </a:spcBef>
              <a:buChar char="•"/>
              <a:defRPr sz="1600" b="1" u="sng">
                <a:latin typeface="Arial"/>
                <a:ea typeface="Arial"/>
                <a:cs typeface="Arial"/>
                <a:sym typeface="Arial"/>
              </a:defRPr>
            </a:pPr>
            <a:endParaRPr dirty="0"/>
          </a:p>
        </p:txBody>
      </p:sp>
      <p:sp>
        <p:nvSpPr>
          <p:cNvPr id="4" name="Shape 39"/>
          <p:cNvSpPr txBox="1">
            <a:spLocks/>
          </p:cNvSpPr>
          <p:nvPr/>
        </p:nvSpPr>
        <p:spPr>
          <a:xfrm>
            <a:off x="457200" y="274637"/>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chor="ctr">
            <a:normAutofit/>
          </a:bodyPr>
          <a:lstStyle>
            <a:lvl1pPr marL="0" marR="0" indent="0" algn="ctr" defTabSz="914400" rtl="0" latinLnBrk="0">
              <a:lnSpc>
                <a:spcPct val="100000"/>
              </a:lnSpc>
              <a:spcBef>
                <a:spcPts val="0"/>
              </a:spcBef>
              <a:spcAft>
                <a:spcPts val="0"/>
              </a:spcAft>
              <a:buClrTx/>
              <a:buSzTx/>
              <a:buFontTx/>
              <a:buNone/>
              <a:tabLst/>
              <a:defRPr sz="3200" b="0" i="0" u="none" strike="noStrike" cap="none" spc="0" baseline="0">
                <a:ln>
                  <a:noFill/>
                </a:ln>
                <a:solidFill>
                  <a:srgbClr val="000000"/>
                </a:solidFill>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9pPr>
          </a:lstStyle>
          <a:p>
            <a:pPr hangingPunct="1"/>
            <a:r>
              <a:rPr lang="hr-HR" b="1" dirty="0" smtClean="0"/>
              <a:t>Personal data </a:t>
            </a:r>
            <a:r>
              <a:rPr lang="hr-HR" b="1" dirty="0" err="1" smtClean="0"/>
              <a:t>protection</a:t>
            </a:r>
            <a:r>
              <a:rPr lang="hr-HR" b="1" dirty="0" smtClean="0"/>
              <a:t> </a:t>
            </a:r>
            <a:r>
              <a:rPr lang="hr-HR" b="1" dirty="0" err="1" smtClean="0"/>
              <a:t>in</a:t>
            </a:r>
            <a:r>
              <a:rPr lang="hr-HR" b="1" dirty="0" smtClean="0"/>
              <a:t> BiH</a:t>
            </a:r>
            <a:endParaRPr lang="hr-HR" b="1" dirty="0"/>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39"/>
          <p:cNvSpPr txBox="1">
            <a:spLocks/>
          </p:cNvSpPr>
          <p:nvPr/>
        </p:nvSpPr>
        <p:spPr>
          <a:xfrm>
            <a:off x="457200" y="274637"/>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chor="ctr">
            <a:normAutofit/>
          </a:bodyPr>
          <a:lstStyle>
            <a:lvl1pPr marL="0" marR="0" indent="0" algn="ctr" defTabSz="914400" rtl="0" latinLnBrk="0">
              <a:lnSpc>
                <a:spcPct val="100000"/>
              </a:lnSpc>
              <a:spcBef>
                <a:spcPts val="0"/>
              </a:spcBef>
              <a:spcAft>
                <a:spcPts val="0"/>
              </a:spcAft>
              <a:buClrTx/>
              <a:buSzTx/>
              <a:buFontTx/>
              <a:buNone/>
              <a:tabLst/>
              <a:defRPr sz="3200" b="0" i="0" u="none" strike="noStrike" cap="none" spc="0" baseline="0">
                <a:ln>
                  <a:noFill/>
                </a:ln>
                <a:solidFill>
                  <a:srgbClr val="000000"/>
                </a:solidFill>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9pPr>
          </a:lstStyle>
          <a:p>
            <a:pPr hangingPunct="1"/>
            <a:r>
              <a:rPr lang="hr-HR" b="1" dirty="0" smtClean="0"/>
              <a:t>Personal Data Protection </a:t>
            </a:r>
            <a:r>
              <a:rPr lang="hr-HR" b="1" dirty="0" err="1" smtClean="0"/>
              <a:t>in</a:t>
            </a:r>
            <a:r>
              <a:rPr lang="hr-HR" b="1" dirty="0" smtClean="0"/>
              <a:t> BiH</a:t>
            </a:r>
            <a:endParaRPr lang="hr-HR" b="1" dirty="0"/>
          </a:p>
        </p:txBody>
      </p:sp>
      <p:sp>
        <p:nvSpPr>
          <p:cNvPr id="3" name="Shape 34"/>
          <p:cNvSpPr txBox="1">
            <a:spLocks/>
          </p:cNvSpPr>
          <p:nvPr/>
        </p:nvSpPr>
        <p:spPr>
          <a:xfrm>
            <a:off x="457200" y="1600200"/>
            <a:ext cx="8229600" cy="4525963"/>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a:bodyPr>
          <a:lst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1pPr>
            <a:lvl2pPr marL="1035754" marR="0" indent="-578554"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2pPr>
            <a:lvl3pPr marL="1456265" marR="0" indent="-541865"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3pPr>
            <a:lvl4pPr marL="2020710" marR="0" indent="-64911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4pPr>
            <a:lvl5pPr marL="2551288" marR="0" indent="-722488"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5pPr>
            <a:lvl6pPr marL="3008488" marR="0" indent="-722488"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6pPr>
            <a:lvl7pPr marL="3465688" marR="0" indent="-722488"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7pPr>
            <a:lvl8pPr marL="3922888" marR="0" indent="-722488"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8pPr>
            <a:lvl9pPr marL="4380088" marR="0" indent="-722488"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9pPr>
          </a:lstStyle>
          <a:p>
            <a:pPr marL="333375" indent="-333375" algn="just" defTabSz="895350" hangingPunct="1">
              <a:lnSpc>
                <a:spcPct val="90000"/>
              </a:lnSpc>
              <a:spcBef>
                <a:spcPts val="300"/>
              </a:spcBef>
              <a:buFont typeface="Arial" panose="020B0604020202020204" pitchFamily="34" charset="0"/>
              <a:buChar char="•"/>
            </a:pPr>
            <a:r>
              <a:rPr lang="en-US" sz="2000" b="1" dirty="0">
                <a:latin typeface="Arial" panose="020B0604020202020204" pitchFamily="34" charset="0"/>
              </a:rPr>
              <a:t>Law on Amendments to the Law on the Protection of Personal Data („Official Gazette of Bosnia and Herzegovina“ 76/11</a:t>
            </a:r>
            <a:r>
              <a:rPr lang="en-US" sz="2000" b="1" dirty="0" smtClean="0">
                <a:latin typeface="Arial" panose="020B0604020202020204" pitchFamily="34" charset="0"/>
              </a:rPr>
              <a:t>)</a:t>
            </a:r>
            <a:endParaRPr lang="bs-Latn-BA" sz="2000" b="1" dirty="0" smtClean="0">
              <a:latin typeface="Arial" panose="020B0604020202020204" pitchFamily="34" charset="0"/>
            </a:endParaRPr>
          </a:p>
          <a:p>
            <a:pPr marL="0" indent="0" algn="just" defTabSz="895350" hangingPunct="1">
              <a:lnSpc>
                <a:spcPct val="90000"/>
              </a:lnSpc>
              <a:spcBef>
                <a:spcPts val="300"/>
              </a:spcBef>
              <a:buNone/>
            </a:pPr>
            <a:endParaRPr lang="hr-HR" sz="2000" dirty="0">
              <a:latin typeface="Arial" panose="020B0604020202020204" pitchFamily="34" charset="0"/>
              <a:ea typeface="Arial"/>
              <a:cs typeface="Arial" panose="020B0604020202020204" pitchFamily="34" charset="0"/>
              <a:sym typeface="Arial"/>
            </a:endParaRPr>
          </a:p>
          <a:p>
            <a:pPr marL="333375" indent="-333375" algn="just" defTabSz="895350" hangingPunct="1">
              <a:lnSpc>
                <a:spcPct val="90000"/>
              </a:lnSpc>
              <a:spcBef>
                <a:spcPts val="300"/>
              </a:spcBef>
              <a:buFont typeface="Arial" panose="020B0604020202020204" pitchFamily="34" charset="0"/>
              <a:buChar char="•"/>
            </a:pPr>
            <a:r>
              <a:rPr lang="hr-HR" sz="2000" dirty="0" err="1" smtClean="0">
                <a:latin typeface="Arial" panose="020B0604020202020204" pitchFamily="34" charset="0"/>
                <a:ea typeface="Arial"/>
                <a:cs typeface="Arial" panose="020B0604020202020204" pitchFamily="34" charset="0"/>
                <a:sym typeface="Arial"/>
              </a:rPr>
              <a:t>The</a:t>
            </a:r>
            <a:r>
              <a:rPr lang="hr-HR" sz="2000" dirty="0" smtClean="0">
                <a:latin typeface="Arial" panose="020B0604020202020204" pitchFamily="34" charset="0"/>
                <a:ea typeface="Arial"/>
                <a:cs typeface="Arial" panose="020B0604020202020204" pitchFamily="34" charset="0"/>
                <a:sym typeface="Arial"/>
              </a:rPr>
              <a:t> </a:t>
            </a:r>
            <a:r>
              <a:rPr lang="hr-HR" sz="2000" dirty="0" err="1" smtClean="0">
                <a:latin typeface="Arial" panose="020B0604020202020204" pitchFamily="34" charset="0"/>
                <a:ea typeface="Arial"/>
                <a:cs typeface="Arial" panose="020B0604020202020204" pitchFamily="34" charset="0"/>
                <a:sym typeface="Arial"/>
              </a:rPr>
              <a:t>amendments</a:t>
            </a:r>
            <a:r>
              <a:rPr lang="hr-HR" sz="2000" dirty="0" smtClean="0">
                <a:latin typeface="Arial" panose="020B0604020202020204" pitchFamily="34" charset="0"/>
                <a:ea typeface="Arial"/>
                <a:cs typeface="Arial" panose="020B0604020202020204" pitchFamily="34" charset="0"/>
                <a:sym typeface="Arial"/>
              </a:rPr>
              <a:t> </a:t>
            </a:r>
            <a:r>
              <a:rPr lang="hr-HR" sz="2000" dirty="0" err="1" smtClean="0">
                <a:latin typeface="Arial" panose="020B0604020202020204" pitchFamily="34" charset="0"/>
                <a:ea typeface="Arial"/>
                <a:cs typeface="Arial" panose="020B0604020202020204" pitchFamily="34" charset="0"/>
                <a:sym typeface="Arial"/>
              </a:rPr>
              <a:t>ensured</a:t>
            </a:r>
            <a:r>
              <a:rPr lang="hr-HR" sz="2000" dirty="0" smtClean="0">
                <a:latin typeface="Arial" panose="020B0604020202020204" pitchFamily="34" charset="0"/>
                <a:ea typeface="Arial"/>
                <a:cs typeface="Arial" panose="020B0604020202020204" pitchFamily="34" charset="0"/>
                <a:sym typeface="Arial"/>
              </a:rPr>
              <a:t> </a:t>
            </a:r>
            <a:r>
              <a:rPr lang="hr-HR" sz="2000" dirty="0" err="1" smtClean="0">
                <a:latin typeface="Arial" panose="020B0604020202020204" pitchFamily="34" charset="0"/>
                <a:ea typeface="Arial"/>
                <a:cs typeface="Arial" panose="020B0604020202020204" pitchFamily="34" charset="0"/>
                <a:sym typeface="Arial"/>
              </a:rPr>
              <a:t>convergence</a:t>
            </a:r>
            <a:r>
              <a:rPr lang="hr-HR" sz="2000" dirty="0" smtClean="0">
                <a:latin typeface="Arial" panose="020B0604020202020204" pitchFamily="34" charset="0"/>
                <a:ea typeface="Arial"/>
                <a:cs typeface="Arial" panose="020B0604020202020204" pitchFamily="34" charset="0"/>
                <a:sym typeface="Arial"/>
              </a:rPr>
              <a:t> </a:t>
            </a:r>
            <a:r>
              <a:rPr lang="hr-HR" sz="2000" dirty="0" err="1" smtClean="0">
                <a:latin typeface="Arial" panose="020B0604020202020204" pitchFamily="34" charset="0"/>
                <a:ea typeface="Arial"/>
                <a:cs typeface="Arial" panose="020B0604020202020204" pitchFamily="34" charset="0"/>
                <a:sym typeface="Arial"/>
              </a:rPr>
              <a:t>of</a:t>
            </a:r>
            <a:r>
              <a:rPr lang="hr-HR" sz="2000" dirty="0" smtClean="0">
                <a:latin typeface="Arial" panose="020B0604020202020204" pitchFamily="34" charset="0"/>
                <a:ea typeface="Arial"/>
                <a:cs typeface="Arial" panose="020B0604020202020204" pitchFamily="34" charset="0"/>
                <a:sym typeface="Arial"/>
              </a:rPr>
              <a:t> </a:t>
            </a:r>
            <a:r>
              <a:rPr lang="hr-HR" sz="2000" dirty="0" err="1" smtClean="0">
                <a:latin typeface="Arial" panose="020B0604020202020204" pitchFamily="34" charset="0"/>
                <a:ea typeface="Arial"/>
                <a:cs typeface="Arial" panose="020B0604020202020204" pitchFamily="34" charset="0"/>
                <a:sym typeface="Arial"/>
              </a:rPr>
              <a:t>the</a:t>
            </a:r>
            <a:r>
              <a:rPr lang="hr-HR" sz="2000" dirty="0" smtClean="0">
                <a:latin typeface="Arial" panose="020B0604020202020204" pitchFamily="34" charset="0"/>
                <a:ea typeface="Arial"/>
                <a:cs typeface="Arial" panose="020B0604020202020204" pitchFamily="34" charset="0"/>
                <a:sym typeface="Arial"/>
              </a:rPr>
              <a:t> </a:t>
            </a:r>
            <a:r>
              <a:rPr lang="hr-HR" sz="2000" dirty="0" err="1" smtClean="0">
                <a:latin typeface="Arial" panose="020B0604020202020204" pitchFamily="34" charset="0"/>
                <a:ea typeface="Arial"/>
                <a:cs typeface="Arial" panose="020B0604020202020204" pitchFamily="34" charset="0"/>
                <a:sym typeface="Arial"/>
              </a:rPr>
              <a:t>Law</a:t>
            </a:r>
            <a:r>
              <a:rPr lang="hr-HR" sz="2000" dirty="0" smtClean="0">
                <a:latin typeface="Arial" panose="020B0604020202020204" pitchFamily="34" charset="0"/>
                <a:ea typeface="Arial"/>
                <a:cs typeface="Arial" panose="020B0604020202020204" pitchFamily="34" charset="0"/>
                <a:sym typeface="Arial"/>
              </a:rPr>
              <a:t> </a:t>
            </a:r>
            <a:r>
              <a:rPr lang="hr-HR" sz="2000" dirty="0" err="1" smtClean="0">
                <a:latin typeface="Arial" panose="020B0604020202020204" pitchFamily="34" charset="0"/>
                <a:ea typeface="Arial"/>
                <a:cs typeface="Arial" panose="020B0604020202020204" pitchFamily="34" charset="0"/>
                <a:sym typeface="Arial"/>
              </a:rPr>
              <a:t>with</a:t>
            </a:r>
            <a:r>
              <a:rPr lang="hr-HR" sz="2000" dirty="0" smtClean="0">
                <a:latin typeface="Arial" panose="020B0604020202020204" pitchFamily="34" charset="0"/>
                <a:ea typeface="Arial"/>
                <a:cs typeface="Arial" panose="020B0604020202020204" pitchFamily="34" charset="0"/>
                <a:sym typeface="Arial"/>
              </a:rPr>
              <a:t> European Union </a:t>
            </a:r>
            <a:r>
              <a:rPr lang="hr-HR" sz="2000" dirty="0" err="1" smtClean="0">
                <a:latin typeface="Arial" panose="020B0604020202020204" pitchFamily="34" charset="0"/>
                <a:ea typeface="Arial"/>
                <a:cs typeface="Arial" panose="020B0604020202020204" pitchFamily="34" charset="0"/>
                <a:sym typeface="Arial"/>
              </a:rPr>
              <a:t>Legislation</a:t>
            </a:r>
            <a:r>
              <a:rPr lang="hr-HR" sz="2000" dirty="0" smtClean="0">
                <a:latin typeface="Arial" panose="020B0604020202020204" pitchFamily="34" charset="0"/>
                <a:ea typeface="Arial"/>
                <a:cs typeface="Arial" panose="020B0604020202020204" pitchFamily="34" charset="0"/>
                <a:sym typeface="Arial"/>
              </a:rPr>
              <a:t> </a:t>
            </a:r>
            <a:r>
              <a:rPr lang="hr-HR" sz="2000" dirty="0" err="1" smtClean="0">
                <a:latin typeface="Arial" panose="020B0604020202020204" pitchFamily="34" charset="0"/>
                <a:ea typeface="Arial"/>
                <a:cs typeface="Arial" panose="020B0604020202020204" pitchFamily="34" charset="0"/>
                <a:sym typeface="Arial"/>
              </a:rPr>
              <a:t>that</a:t>
            </a:r>
            <a:r>
              <a:rPr lang="hr-HR" sz="2000" dirty="0" smtClean="0">
                <a:latin typeface="Arial" panose="020B0604020202020204" pitchFamily="34" charset="0"/>
                <a:ea typeface="Arial"/>
                <a:cs typeface="Arial" panose="020B0604020202020204" pitchFamily="34" charset="0"/>
                <a:sym typeface="Arial"/>
              </a:rPr>
              <a:t> </a:t>
            </a:r>
            <a:r>
              <a:rPr lang="hr-HR" sz="2000" dirty="0" err="1" smtClean="0">
                <a:latin typeface="Arial" panose="020B0604020202020204" pitchFamily="34" charset="0"/>
                <a:ea typeface="Arial"/>
                <a:cs typeface="Arial" panose="020B0604020202020204" pitchFamily="34" charset="0"/>
                <a:sym typeface="Arial"/>
              </a:rPr>
              <a:t>refers</a:t>
            </a:r>
            <a:r>
              <a:rPr lang="hr-HR" sz="2000" dirty="0" smtClean="0">
                <a:latin typeface="Arial" panose="020B0604020202020204" pitchFamily="34" charset="0"/>
                <a:ea typeface="Arial"/>
                <a:cs typeface="Arial" panose="020B0604020202020204" pitchFamily="34" charset="0"/>
                <a:sym typeface="Arial"/>
              </a:rPr>
              <a:t> to personal data </a:t>
            </a:r>
            <a:r>
              <a:rPr lang="hr-HR" sz="2000" dirty="0" err="1" smtClean="0">
                <a:latin typeface="Arial" panose="020B0604020202020204" pitchFamily="34" charset="0"/>
                <a:ea typeface="Arial"/>
                <a:cs typeface="Arial" panose="020B0604020202020204" pitchFamily="34" charset="0"/>
                <a:sym typeface="Arial"/>
              </a:rPr>
              <a:t>protection</a:t>
            </a:r>
            <a:r>
              <a:rPr lang="hr-HR" sz="2000" i="1" dirty="0" smtClean="0">
                <a:latin typeface="Arial" panose="020B0604020202020204" pitchFamily="34" charset="0"/>
                <a:ea typeface="Arial"/>
                <a:cs typeface="Arial" panose="020B0604020202020204" pitchFamily="34" charset="0"/>
                <a:sym typeface="Arial"/>
              </a:rPr>
              <a:t>.</a:t>
            </a:r>
          </a:p>
          <a:p>
            <a:pPr marL="0" indent="0" algn="just" defTabSz="895350" hangingPunct="1">
              <a:lnSpc>
                <a:spcPct val="90000"/>
              </a:lnSpc>
              <a:spcBef>
                <a:spcPts val="300"/>
              </a:spcBef>
              <a:buNone/>
            </a:pPr>
            <a:endParaRPr lang="hr-HR" sz="2000" i="1" dirty="0" smtClean="0">
              <a:latin typeface="Arial" panose="020B0604020202020204" pitchFamily="34" charset="0"/>
              <a:ea typeface="Arial"/>
              <a:cs typeface="Arial" panose="020B0604020202020204" pitchFamily="34" charset="0"/>
              <a:sym typeface="Arial"/>
            </a:endParaRPr>
          </a:p>
          <a:p>
            <a:pPr marL="333375" indent="-333375" algn="just" defTabSz="895350" hangingPunct="1">
              <a:lnSpc>
                <a:spcPct val="90000"/>
              </a:lnSpc>
              <a:spcBef>
                <a:spcPts val="300"/>
              </a:spcBef>
              <a:buFont typeface="Arial" panose="020B0604020202020204" pitchFamily="34" charset="0"/>
              <a:buChar char="•"/>
            </a:pPr>
            <a:r>
              <a:rPr lang="hr-HR" sz="2000" dirty="0" err="1" smtClean="0">
                <a:latin typeface="Arial" panose="020B0604020202020204" pitchFamily="34" charset="0"/>
                <a:cs typeface="Arial" panose="020B0604020202020204" pitchFamily="34" charset="0"/>
              </a:rPr>
              <a:t>The</a:t>
            </a:r>
            <a:r>
              <a:rPr lang="hr-HR" sz="2000" dirty="0" smtClean="0">
                <a:latin typeface="Arial" panose="020B0604020202020204" pitchFamily="34" charset="0"/>
                <a:cs typeface="Arial" panose="020B0604020202020204" pitchFamily="34" charset="0"/>
              </a:rPr>
              <a:t> most </a:t>
            </a:r>
            <a:r>
              <a:rPr lang="hr-HR" sz="2000" dirty="0" err="1" smtClean="0">
                <a:latin typeface="Arial" panose="020B0604020202020204" pitchFamily="34" charset="0"/>
                <a:cs typeface="Arial" panose="020B0604020202020204" pitchFamily="34" charset="0"/>
              </a:rPr>
              <a:t>important</a:t>
            </a:r>
            <a:r>
              <a:rPr lang="hr-HR" sz="2000" dirty="0" smtClean="0">
                <a:latin typeface="Arial" panose="020B0604020202020204" pitchFamily="34" charset="0"/>
                <a:cs typeface="Arial" panose="020B0604020202020204" pitchFamily="34" charset="0"/>
              </a:rPr>
              <a:t> </a:t>
            </a:r>
            <a:r>
              <a:rPr lang="hr-HR" sz="2000" dirty="0" err="1" smtClean="0">
                <a:latin typeface="Arial" panose="020B0604020202020204" pitchFamily="34" charset="0"/>
                <a:cs typeface="Arial" panose="020B0604020202020204" pitchFamily="34" charset="0"/>
              </a:rPr>
              <a:t>Amendments</a:t>
            </a:r>
            <a:r>
              <a:rPr lang="hr-HR" sz="2000" dirty="0" smtClean="0">
                <a:latin typeface="Arial" panose="020B0604020202020204" pitchFamily="34" charset="0"/>
                <a:cs typeface="Arial" panose="020B0604020202020204" pitchFamily="34" charset="0"/>
              </a:rPr>
              <a:t> to </a:t>
            </a:r>
            <a:r>
              <a:rPr lang="hr-HR" sz="2000" dirty="0" err="1" smtClean="0">
                <a:latin typeface="Arial" panose="020B0604020202020204" pitchFamily="34" charset="0"/>
                <a:cs typeface="Arial" panose="020B0604020202020204" pitchFamily="34" charset="0"/>
              </a:rPr>
              <a:t>the</a:t>
            </a:r>
            <a:r>
              <a:rPr lang="hr-HR" sz="2000" dirty="0" smtClean="0">
                <a:latin typeface="Arial" panose="020B0604020202020204" pitchFamily="34" charset="0"/>
                <a:cs typeface="Arial" panose="020B0604020202020204" pitchFamily="34" charset="0"/>
              </a:rPr>
              <a:t> </a:t>
            </a:r>
            <a:r>
              <a:rPr lang="hr-HR" sz="2000" dirty="0" err="1" smtClean="0">
                <a:latin typeface="Arial" panose="020B0604020202020204" pitchFamily="34" charset="0"/>
                <a:cs typeface="Arial" panose="020B0604020202020204" pitchFamily="34" charset="0"/>
              </a:rPr>
              <a:t>Law</a:t>
            </a:r>
            <a:r>
              <a:rPr lang="hr-HR" sz="2000" dirty="0" smtClean="0">
                <a:latin typeface="Arial" panose="020B0604020202020204" pitchFamily="34" charset="0"/>
                <a:cs typeface="Arial" panose="020B0604020202020204" pitchFamily="34" charset="0"/>
              </a:rPr>
              <a:t> </a:t>
            </a:r>
            <a:r>
              <a:rPr lang="hr-HR" sz="2000" dirty="0" err="1" smtClean="0">
                <a:latin typeface="Arial" panose="020B0604020202020204" pitchFamily="34" charset="0"/>
                <a:cs typeface="Arial" panose="020B0604020202020204" pitchFamily="34" charset="0"/>
              </a:rPr>
              <a:t>refer</a:t>
            </a:r>
            <a:r>
              <a:rPr lang="hr-HR" sz="2000" dirty="0" smtClean="0">
                <a:latin typeface="Arial" panose="020B0604020202020204" pitchFamily="34" charset="0"/>
                <a:cs typeface="Arial" panose="020B0604020202020204" pitchFamily="34" charset="0"/>
              </a:rPr>
              <a:t> to </a:t>
            </a:r>
            <a:r>
              <a:rPr lang="hr-HR" sz="2000" dirty="0" err="1" smtClean="0">
                <a:latin typeface="Arial" panose="020B0604020202020204" pitchFamily="34" charset="0"/>
                <a:cs typeface="Arial" panose="020B0604020202020204" pitchFamily="34" charset="0"/>
              </a:rPr>
              <a:t>establishment</a:t>
            </a:r>
            <a:r>
              <a:rPr lang="hr-HR" sz="2000" dirty="0" smtClean="0">
                <a:latin typeface="Arial" panose="020B0604020202020204" pitchFamily="34" charset="0"/>
                <a:cs typeface="Arial" panose="020B0604020202020204" pitchFamily="34" charset="0"/>
              </a:rPr>
              <a:t> </a:t>
            </a:r>
            <a:r>
              <a:rPr lang="hr-HR" sz="2000" dirty="0" err="1" smtClean="0">
                <a:latin typeface="Arial" panose="020B0604020202020204" pitchFamily="34" charset="0"/>
                <a:cs typeface="Arial" panose="020B0604020202020204" pitchFamily="34" charset="0"/>
              </a:rPr>
              <a:t>of</a:t>
            </a:r>
            <a:r>
              <a:rPr lang="hr-HR" sz="2000" dirty="0" smtClean="0">
                <a:latin typeface="Arial" panose="020B0604020202020204" pitchFamily="34" charset="0"/>
                <a:cs typeface="Arial" panose="020B0604020202020204" pitchFamily="34" charset="0"/>
              </a:rPr>
              <a:t> </a:t>
            </a:r>
            <a:r>
              <a:rPr lang="hr-HR" sz="2000" dirty="0" err="1" smtClean="0">
                <a:latin typeface="Arial" panose="020B0604020202020204" pitchFamily="34" charset="0"/>
                <a:cs typeface="Arial" panose="020B0604020202020204" pitchFamily="34" charset="0"/>
              </a:rPr>
              <a:t>mechanisms</a:t>
            </a:r>
            <a:r>
              <a:rPr lang="hr-HR" sz="2000" dirty="0" smtClean="0">
                <a:latin typeface="Arial" panose="020B0604020202020204" pitchFamily="34" charset="0"/>
                <a:cs typeface="Arial" panose="020B0604020202020204" pitchFamily="34" charset="0"/>
              </a:rPr>
              <a:t> </a:t>
            </a:r>
            <a:r>
              <a:rPr lang="hr-HR" sz="2000" dirty="0" err="1" smtClean="0">
                <a:latin typeface="Arial" panose="020B0604020202020204" pitchFamily="34" charset="0"/>
                <a:cs typeface="Arial" panose="020B0604020202020204" pitchFamily="34" charset="0"/>
              </a:rPr>
              <a:t>and</a:t>
            </a:r>
            <a:r>
              <a:rPr lang="hr-HR" sz="2000" dirty="0" smtClean="0">
                <a:latin typeface="Arial" panose="020B0604020202020204" pitchFamily="34" charset="0"/>
                <a:cs typeface="Arial" panose="020B0604020202020204" pitchFamily="34" charset="0"/>
              </a:rPr>
              <a:t> </a:t>
            </a:r>
            <a:r>
              <a:rPr lang="hr-HR" sz="2000" dirty="0" err="1" smtClean="0">
                <a:latin typeface="Arial" panose="020B0604020202020204" pitchFamily="34" charset="0"/>
                <a:cs typeface="Arial" panose="020B0604020202020204" pitchFamily="34" charset="0"/>
              </a:rPr>
              <a:t>institutes</a:t>
            </a:r>
            <a:r>
              <a:rPr lang="hr-HR" sz="2000" dirty="0" smtClean="0">
                <a:latin typeface="Arial" panose="020B0604020202020204" pitchFamily="34" charset="0"/>
                <a:cs typeface="Arial" panose="020B0604020202020204" pitchFamily="34" charset="0"/>
              </a:rPr>
              <a:t> </a:t>
            </a:r>
            <a:r>
              <a:rPr lang="hr-HR" sz="2000" dirty="0" err="1" smtClean="0">
                <a:latin typeface="Arial" panose="020B0604020202020204" pitchFamily="34" charset="0"/>
                <a:cs typeface="Arial" panose="020B0604020202020204" pitchFamily="34" charset="0"/>
              </a:rPr>
              <a:t>that</a:t>
            </a:r>
            <a:r>
              <a:rPr lang="hr-HR" sz="2000" dirty="0" smtClean="0">
                <a:latin typeface="Arial" panose="020B0604020202020204" pitchFamily="34" charset="0"/>
                <a:cs typeface="Arial" panose="020B0604020202020204" pitchFamily="34" charset="0"/>
              </a:rPr>
              <a:t> </a:t>
            </a:r>
            <a:r>
              <a:rPr lang="hr-HR" sz="2000" dirty="0" err="1" smtClean="0">
                <a:latin typeface="Arial" panose="020B0604020202020204" pitchFamily="34" charset="0"/>
                <a:cs typeface="Arial" panose="020B0604020202020204" pitchFamily="34" charset="0"/>
              </a:rPr>
              <a:t>will</a:t>
            </a:r>
            <a:r>
              <a:rPr lang="hr-HR" sz="2000" dirty="0" smtClean="0">
                <a:latin typeface="Arial" panose="020B0604020202020204" pitchFamily="34" charset="0"/>
                <a:cs typeface="Arial" panose="020B0604020202020204" pitchFamily="34" charset="0"/>
              </a:rPr>
              <a:t> provide a </a:t>
            </a:r>
            <a:r>
              <a:rPr lang="hr-HR" sz="2000" dirty="0" err="1" smtClean="0">
                <a:latin typeface="Arial" panose="020B0604020202020204" pitchFamily="34" charset="0"/>
                <a:cs typeface="Arial" panose="020B0604020202020204" pitchFamily="34" charset="0"/>
              </a:rPr>
              <a:t>substantial</a:t>
            </a:r>
            <a:r>
              <a:rPr lang="hr-HR" sz="2000" dirty="0" smtClean="0">
                <a:latin typeface="Arial" panose="020B0604020202020204" pitchFamily="34" charset="0"/>
                <a:cs typeface="Arial" panose="020B0604020202020204" pitchFamily="34" charset="0"/>
              </a:rPr>
              <a:t> </a:t>
            </a:r>
            <a:r>
              <a:rPr lang="hr-HR" sz="2000" dirty="0" err="1" smtClean="0">
                <a:latin typeface="Arial" panose="020B0604020202020204" pitchFamily="34" charset="0"/>
                <a:cs typeface="Arial" panose="020B0604020202020204" pitchFamily="34" charset="0"/>
              </a:rPr>
              <a:t>independence</a:t>
            </a:r>
            <a:r>
              <a:rPr lang="hr-HR" sz="2000" dirty="0" smtClean="0">
                <a:latin typeface="Arial" panose="020B0604020202020204" pitchFamily="34" charset="0"/>
                <a:cs typeface="Arial" panose="020B0604020202020204" pitchFamily="34" charset="0"/>
              </a:rPr>
              <a:t> for </a:t>
            </a:r>
            <a:r>
              <a:rPr lang="hr-HR" sz="2000" dirty="0" err="1" smtClean="0">
                <a:latin typeface="Arial" panose="020B0604020202020204" pitchFamily="34" charset="0"/>
                <a:cs typeface="Arial" panose="020B0604020202020204" pitchFamily="34" charset="0"/>
              </a:rPr>
              <a:t>the</a:t>
            </a:r>
            <a:r>
              <a:rPr lang="hr-HR" sz="2000" dirty="0" smtClean="0">
                <a:latin typeface="Arial" panose="020B0604020202020204" pitchFamily="34" charset="0"/>
                <a:cs typeface="Arial" panose="020B0604020202020204" pitchFamily="34" charset="0"/>
              </a:rPr>
              <a:t> </a:t>
            </a:r>
            <a:r>
              <a:rPr lang="hr-HR" sz="2000" dirty="0" err="1" smtClean="0">
                <a:latin typeface="Arial" panose="020B0604020202020204" pitchFamily="34" charset="0"/>
                <a:cs typeface="Arial" panose="020B0604020202020204" pitchFamily="34" charset="0"/>
              </a:rPr>
              <a:t>Agency</a:t>
            </a:r>
            <a:r>
              <a:rPr lang="hr-HR" sz="2000" dirty="0" smtClean="0">
                <a:latin typeface="Arial" panose="020B0604020202020204" pitchFamily="34" charset="0"/>
                <a:cs typeface="Arial" panose="020B0604020202020204" pitchFamily="34" charset="0"/>
              </a:rPr>
              <a:t> as </a:t>
            </a:r>
            <a:r>
              <a:rPr lang="en-US" sz="2000" dirty="0" smtClean="0">
                <a:latin typeface="Arial" panose="020B0604020202020204" pitchFamily="34" charset="0"/>
                <a:cs typeface="Arial" panose="020B0604020202020204" pitchFamily="34" charset="0"/>
              </a:rPr>
              <a:t>a </a:t>
            </a:r>
            <a:r>
              <a:rPr lang="en-US" sz="2000" dirty="0">
                <a:latin typeface="Arial" panose="020B0604020202020204" pitchFamily="34" charset="0"/>
                <a:cs typeface="Arial" panose="020B0604020202020204" pitchFamily="34" charset="0"/>
              </a:rPr>
              <a:t>prerequisite for the efficient </a:t>
            </a:r>
            <a:r>
              <a:rPr lang="en-US" sz="2000" dirty="0" smtClean="0">
                <a:latin typeface="Arial" panose="020B0604020202020204" pitchFamily="34" charset="0"/>
                <a:cs typeface="Arial" panose="020B0604020202020204" pitchFamily="34" charset="0"/>
              </a:rPr>
              <a:t>operation</a:t>
            </a:r>
            <a:r>
              <a:rPr lang="hr-HR" sz="2000" dirty="0" smtClean="0">
                <a:latin typeface="Arial" panose="020B0604020202020204" pitchFamily="34" charset="0"/>
                <a:cs typeface="Arial" panose="020B0604020202020204" pitchFamily="34" charset="0"/>
              </a:rPr>
              <a:t>. </a:t>
            </a:r>
          </a:p>
          <a:p>
            <a:pPr marL="0" indent="0" algn="just" defTabSz="895350" hangingPunct="1">
              <a:lnSpc>
                <a:spcPct val="90000"/>
              </a:lnSpc>
              <a:spcBef>
                <a:spcPts val="300"/>
              </a:spcBef>
              <a:buNone/>
            </a:pPr>
            <a:endParaRPr lang="hr-HR" sz="2000" dirty="0">
              <a:latin typeface="Arial" panose="020B0604020202020204" pitchFamily="34" charset="0"/>
              <a:cs typeface="Arial" panose="020B0604020202020204" pitchFamily="34" charset="0"/>
            </a:endParaRPr>
          </a:p>
          <a:p>
            <a:pPr marL="333375" indent="-333375" algn="just" defTabSz="895350" hangingPunct="1">
              <a:lnSpc>
                <a:spcPct val="90000"/>
              </a:lnSpc>
              <a:spcBef>
                <a:spcPts val="300"/>
              </a:spcBef>
              <a:buFont typeface="Arial" panose="020B0604020202020204" pitchFamily="34" charset="0"/>
              <a:buChar char="•"/>
            </a:pPr>
            <a:r>
              <a:rPr lang="sr-Latn-RS" sz="2000" b="1" dirty="0" err="1" smtClean="0">
                <a:latin typeface="Arial" panose="020B0604020202020204" pitchFamily="34" charset="0"/>
                <a:cs typeface="Arial" panose="020B0604020202020204" pitchFamily="34" charset="0"/>
              </a:rPr>
              <a:t>Amendments</a:t>
            </a:r>
            <a:r>
              <a:rPr lang="sr-Latn-RS" sz="2000" b="1" dirty="0" smtClean="0">
                <a:latin typeface="Arial" panose="020B0604020202020204" pitchFamily="34" charset="0"/>
                <a:cs typeface="Arial" panose="020B0604020202020204" pitchFamily="34" charset="0"/>
              </a:rPr>
              <a:t> to </a:t>
            </a:r>
            <a:r>
              <a:rPr lang="sr-Latn-RS" sz="2000" b="1" dirty="0" err="1" smtClean="0">
                <a:latin typeface="Arial" panose="020B0604020202020204" pitchFamily="34" charset="0"/>
                <a:cs typeface="Arial" panose="020B0604020202020204" pitchFamily="34" charset="0"/>
              </a:rPr>
              <a:t>the</a:t>
            </a:r>
            <a:r>
              <a:rPr lang="sr-Latn-RS" sz="2000" b="1" dirty="0" smtClean="0">
                <a:latin typeface="Arial" panose="020B0604020202020204" pitchFamily="34" charset="0"/>
                <a:cs typeface="Arial" panose="020B0604020202020204" pitchFamily="34" charset="0"/>
              </a:rPr>
              <a:t> </a:t>
            </a:r>
            <a:r>
              <a:rPr lang="sr-Latn-RS" sz="2000" b="1" dirty="0" err="1" smtClean="0">
                <a:latin typeface="Arial" panose="020B0604020202020204" pitchFamily="34" charset="0"/>
                <a:cs typeface="Arial" panose="020B0604020202020204" pitchFamily="34" charset="0"/>
              </a:rPr>
              <a:t>Law</a:t>
            </a:r>
            <a:r>
              <a:rPr lang="sr-Latn-RS" sz="2000" b="1" dirty="0" smtClean="0">
                <a:latin typeface="Arial" panose="020B0604020202020204" pitchFamily="34" charset="0"/>
                <a:cs typeface="Arial" panose="020B0604020202020204" pitchFamily="34" charset="0"/>
              </a:rPr>
              <a:t> </a:t>
            </a:r>
            <a:r>
              <a:rPr lang="sr-Latn-RS" sz="2000" b="1" dirty="0" err="1" smtClean="0">
                <a:latin typeface="Arial" panose="020B0604020202020204" pitchFamily="34" charset="0"/>
                <a:cs typeface="Arial" panose="020B0604020202020204" pitchFamily="34" charset="0"/>
              </a:rPr>
              <a:t>regarding</a:t>
            </a:r>
            <a:r>
              <a:rPr lang="sr-Latn-RS" sz="2000" b="1" dirty="0">
                <a:latin typeface="Arial" panose="020B0604020202020204" pitchFamily="34" charset="0"/>
                <a:cs typeface="Arial" panose="020B0604020202020204" pitchFamily="34" charset="0"/>
              </a:rPr>
              <a:t> </a:t>
            </a:r>
            <a:r>
              <a:rPr lang="sr-Latn-RS" sz="2000" b="1" dirty="0" err="1" smtClean="0">
                <a:latin typeface="Arial" panose="020B0604020202020204" pitchFamily="34" charset="0"/>
                <a:cs typeface="Arial" panose="020B0604020202020204" pitchFamily="34" charset="0"/>
              </a:rPr>
              <a:t>the</a:t>
            </a:r>
            <a:r>
              <a:rPr lang="sr-Latn-RS" sz="2000" b="1" dirty="0" smtClean="0">
                <a:latin typeface="Arial" panose="020B0604020202020204" pitchFamily="34" charset="0"/>
                <a:cs typeface="Arial" panose="020B0604020202020204" pitchFamily="34" charset="0"/>
              </a:rPr>
              <a:t> </a:t>
            </a:r>
            <a:r>
              <a:rPr lang="sr-Latn-RS" sz="2000" b="1" dirty="0" err="1" smtClean="0">
                <a:latin typeface="Arial" panose="020B0604020202020204" pitchFamily="34" charset="0"/>
                <a:cs typeface="Arial" panose="020B0604020202020204" pitchFamily="34" charset="0"/>
              </a:rPr>
              <a:t>stipulated</a:t>
            </a:r>
            <a:r>
              <a:rPr lang="sr-Latn-RS" sz="2000" b="1" dirty="0" smtClean="0">
                <a:latin typeface="Arial" panose="020B0604020202020204" pitchFamily="34" charset="0"/>
                <a:cs typeface="Arial" panose="020B0604020202020204" pitchFamily="34" charset="0"/>
              </a:rPr>
              <a:t> </a:t>
            </a:r>
            <a:r>
              <a:rPr lang="sr-Latn-RS" sz="2000" b="1" dirty="0" err="1" smtClean="0">
                <a:latin typeface="Arial" panose="020B0604020202020204" pitchFamily="34" charset="0"/>
                <a:cs typeface="Arial" panose="020B0604020202020204" pitchFamily="34" charset="0"/>
              </a:rPr>
              <a:t>conditions</a:t>
            </a:r>
            <a:r>
              <a:rPr lang="sr-Latn-RS" sz="2000" b="1" dirty="0" smtClean="0">
                <a:latin typeface="Arial" panose="020B0604020202020204" pitchFamily="34" charset="0"/>
                <a:cs typeface="Arial" panose="020B0604020202020204" pitchFamily="34" charset="0"/>
              </a:rPr>
              <a:t> </a:t>
            </a:r>
            <a:r>
              <a:rPr lang="sr-Latn-RS" sz="2000" b="1" dirty="0" err="1" smtClean="0">
                <a:latin typeface="Arial" panose="020B0604020202020204" pitchFamily="34" charset="0"/>
                <a:cs typeface="Arial" panose="020B0604020202020204" pitchFamily="34" charset="0"/>
              </a:rPr>
              <a:t>for</a:t>
            </a:r>
            <a:r>
              <a:rPr lang="sr-Latn-RS" sz="2000" b="1" dirty="0" smtClean="0">
                <a:latin typeface="Arial" panose="020B0604020202020204" pitchFamily="34" charset="0"/>
                <a:cs typeface="Arial" panose="020B0604020202020204" pitchFamily="34" charset="0"/>
              </a:rPr>
              <a:t> data transfer </a:t>
            </a:r>
            <a:r>
              <a:rPr lang="hr-HR" sz="2000" b="1" dirty="0" err="1" smtClean="0">
                <a:latin typeface="Arial" panose="020B0604020202020204" pitchFamily="34" charset="0"/>
                <a:cs typeface="Arial" panose="020B0604020202020204" pitchFamily="34" charset="0"/>
              </a:rPr>
              <a:t>abroad</a:t>
            </a:r>
            <a:r>
              <a:rPr lang="hr-HR" sz="2000" b="1" dirty="0" smtClean="0">
                <a:latin typeface="Arial" panose="020B0604020202020204" pitchFamily="34" charset="0"/>
                <a:cs typeface="Arial" panose="020B0604020202020204" pitchFamily="34" charset="0"/>
              </a:rPr>
              <a:t> </a:t>
            </a:r>
            <a:r>
              <a:rPr lang="hr-HR" sz="2000" b="1" dirty="0" err="1" smtClean="0">
                <a:latin typeface="Arial" panose="020B0604020202020204" pitchFamily="34" charset="0"/>
                <a:cs typeface="Arial" panose="020B0604020202020204" pitchFamily="34" charset="0"/>
              </a:rPr>
              <a:t>in</a:t>
            </a:r>
            <a:r>
              <a:rPr lang="hr-HR" sz="2000" b="1" dirty="0" smtClean="0">
                <a:latin typeface="Arial" panose="020B0604020202020204" pitchFamily="34" charset="0"/>
                <a:cs typeface="Arial" panose="020B0604020202020204" pitchFamily="34" charset="0"/>
              </a:rPr>
              <a:t> </a:t>
            </a:r>
            <a:r>
              <a:rPr lang="hr-HR" sz="2000" b="1" dirty="0" err="1" smtClean="0">
                <a:latin typeface="Arial" panose="020B0604020202020204" pitchFamily="34" charset="0"/>
                <a:cs typeface="Arial" panose="020B0604020202020204" pitchFamily="34" charset="0"/>
              </a:rPr>
              <a:t>relation</a:t>
            </a:r>
            <a:r>
              <a:rPr lang="hr-HR" sz="2000" b="1" dirty="0" smtClean="0">
                <a:latin typeface="Arial" panose="020B0604020202020204" pitchFamily="34" charset="0"/>
                <a:cs typeface="Arial" panose="020B0604020202020204" pitchFamily="34" charset="0"/>
              </a:rPr>
              <a:t> to </a:t>
            </a:r>
            <a:r>
              <a:rPr lang="hr-HR" sz="2000" b="1" dirty="0" err="1" smtClean="0">
                <a:latin typeface="Arial" panose="020B0604020202020204" pitchFamily="34" charset="0"/>
                <a:cs typeface="Arial" panose="020B0604020202020204" pitchFamily="34" charset="0"/>
              </a:rPr>
              <a:t>the</a:t>
            </a:r>
            <a:r>
              <a:rPr lang="hr-HR" sz="2000" b="1" dirty="0" smtClean="0">
                <a:latin typeface="Arial" panose="020B0604020202020204" pitchFamily="34" charset="0"/>
                <a:cs typeface="Arial" panose="020B0604020202020204" pitchFamily="34" charset="0"/>
              </a:rPr>
              <a:t> </a:t>
            </a:r>
            <a:r>
              <a:rPr lang="hr-HR" sz="2000" b="1" dirty="0" err="1" smtClean="0">
                <a:latin typeface="Arial" panose="020B0604020202020204" pitchFamily="34" charset="0"/>
                <a:cs typeface="Arial" panose="020B0604020202020204" pitchFamily="34" charset="0"/>
              </a:rPr>
              <a:t>earlier</a:t>
            </a:r>
            <a:r>
              <a:rPr lang="hr-HR" sz="2000" b="1" dirty="0" smtClean="0">
                <a:latin typeface="Arial" panose="020B0604020202020204" pitchFamily="34" charset="0"/>
                <a:cs typeface="Arial" panose="020B0604020202020204" pitchFamily="34" charset="0"/>
              </a:rPr>
              <a:t> </a:t>
            </a:r>
            <a:r>
              <a:rPr lang="hr-HR" sz="2000" b="1" dirty="0" err="1" smtClean="0">
                <a:latin typeface="Arial" panose="020B0604020202020204" pitchFamily="34" charset="0"/>
                <a:cs typeface="Arial" panose="020B0604020202020204" pitchFamily="34" charset="0"/>
              </a:rPr>
              <a:t>decision</a:t>
            </a:r>
            <a:r>
              <a:rPr lang="hr-HR" sz="2000" b="1" dirty="0" smtClean="0">
                <a:latin typeface="Arial" panose="020B0604020202020204" pitchFamily="34" charset="0"/>
                <a:cs typeface="Arial" panose="020B0604020202020204" pitchFamily="34" charset="0"/>
              </a:rPr>
              <a:t> </a:t>
            </a:r>
            <a:r>
              <a:rPr lang="hr-HR" sz="2000" b="1" dirty="0" err="1" smtClean="0">
                <a:latin typeface="Arial" panose="020B0604020202020204" pitchFamily="34" charset="0"/>
                <a:cs typeface="Arial" panose="020B0604020202020204" pitchFamily="34" charset="0"/>
              </a:rPr>
              <a:t>where</a:t>
            </a:r>
            <a:r>
              <a:rPr lang="hr-HR" sz="2000" b="1" dirty="0" smtClean="0">
                <a:latin typeface="Arial" panose="020B0604020202020204" pitchFamily="34" charset="0"/>
                <a:cs typeface="Arial" panose="020B0604020202020204" pitchFamily="34" charset="0"/>
              </a:rPr>
              <a:t> data transfer </a:t>
            </a:r>
            <a:r>
              <a:rPr lang="hr-HR" sz="2000" b="1" dirty="0" err="1" smtClean="0">
                <a:latin typeface="Arial" panose="020B0604020202020204" pitchFamily="34" charset="0"/>
                <a:cs typeface="Arial" panose="020B0604020202020204" pitchFamily="34" charset="0"/>
              </a:rPr>
              <a:t>abroad</a:t>
            </a:r>
            <a:r>
              <a:rPr lang="hr-HR" sz="2000" b="1" dirty="0" smtClean="0">
                <a:latin typeface="Arial" panose="020B0604020202020204" pitchFamily="34" charset="0"/>
                <a:cs typeface="Arial" panose="020B0604020202020204" pitchFamily="34" charset="0"/>
              </a:rPr>
              <a:t> </a:t>
            </a:r>
            <a:r>
              <a:rPr lang="hr-HR" sz="2000" b="1" dirty="0" err="1" smtClean="0">
                <a:latin typeface="Arial" panose="020B0604020202020204" pitchFamily="34" charset="0"/>
                <a:cs typeface="Arial" panose="020B0604020202020204" pitchFamily="34" charset="0"/>
              </a:rPr>
              <a:t>was</a:t>
            </a:r>
            <a:r>
              <a:rPr lang="hr-HR" sz="2000" b="1" dirty="0" smtClean="0">
                <a:latin typeface="Arial" panose="020B0604020202020204" pitchFamily="34" charset="0"/>
                <a:cs typeface="Arial" panose="020B0604020202020204" pitchFamily="34" charset="0"/>
              </a:rPr>
              <a:t> </a:t>
            </a:r>
            <a:r>
              <a:rPr lang="hr-HR" sz="2000" b="1" dirty="0" err="1" smtClean="0">
                <a:latin typeface="Arial" panose="020B0604020202020204" pitchFamily="34" charset="0"/>
                <a:cs typeface="Arial" panose="020B0604020202020204" pitchFamily="34" charset="0"/>
              </a:rPr>
              <a:t>not</a:t>
            </a:r>
            <a:r>
              <a:rPr lang="hr-HR" sz="2000" b="1" dirty="0">
                <a:latin typeface="Arial" panose="020B0604020202020204" pitchFamily="34" charset="0"/>
                <a:cs typeface="Arial" panose="020B0604020202020204" pitchFamily="34" charset="0"/>
              </a:rPr>
              <a:t> </a:t>
            </a:r>
            <a:r>
              <a:rPr lang="hr-HR" sz="2000" b="1" dirty="0" err="1" smtClean="0">
                <a:latin typeface="Arial" panose="020B0604020202020204" pitchFamily="34" charset="0"/>
                <a:cs typeface="Arial" panose="020B0604020202020204" pitchFamily="34" charset="0"/>
              </a:rPr>
              <a:t>regulated</a:t>
            </a:r>
            <a:r>
              <a:rPr lang="hr-HR" sz="2000" b="1" dirty="0" smtClean="0">
                <a:latin typeface="Arial" panose="020B0604020202020204" pitchFamily="34" charset="0"/>
                <a:cs typeface="Arial" panose="020B0604020202020204" pitchFamily="34" charset="0"/>
              </a:rPr>
              <a:t> </a:t>
            </a:r>
            <a:r>
              <a:rPr lang="hr-HR" sz="2000" b="1" dirty="0" err="1" smtClean="0">
                <a:latin typeface="Arial" panose="020B0604020202020204" pitchFamily="34" charset="0"/>
                <a:cs typeface="Arial" panose="020B0604020202020204" pitchFamily="34" charset="0"/>
              </a:rPr>
              <a:t>in</a:t>
            </a:r>
            <a:r>
              <a:rPr lang="hr-HR" sz="2000" b="1" dirty="0" smtClean="0">
                <a:latin typeface="Arial" panose="020B0604020202020204" pitchFamily="34" charset="0"/>
                <a:cs typeface="Arial" panose="020B0604020202020204" pitchFamily="34" charset="0"/>
              </a:rPr>
              <a:t> </a:t>
            </a:r>
            <a:r>
              <a:rPr lang="hr-HR" sz="2000" b="1" dirty="0" err="1" smtClean="0">
                <a:latin typeface="Arial" panose="020B0604020202020204" pitchFamily="34" charset="0"/>
                <a:cs typeface="Arial" panose="020B0604020202020204" pitchFamily="34" charset="0"/>
              </a:rPr>
              <a:t>detail</a:t>
            </a:r>
            <a:r>
              <a:rPr lang="hr-HR" sz="2000" dirty="0" smtClean="0">
                <a:latin typeface="Arial" panose="020B0604020202020204" pitchFamily="34" charset="0"/>
                <a:cs typeface="Arial" panose="020B0604020202020204" pitchFamily="34" charset="0"/>
              </a:rPr>
              <a:t>.</a:t>
            </a:r>
          </a:p>
          <a:p>
            <a:pPr marL="333375" indent="-333375" defTabSz="895350" hangingPunct="1">
              <a:lnSpc>
                <a:spcPct val="90000"/>
              </a:lnSpc>
              <a:spcBef>
                <a:spcPts val="300"/>
              </a:spcBef>
              <a:buFont typeface="Arial" panose="020B0604020202020204" pitchFamily="34" charset="0"/>
              <a:buChar char="•"/>
            </a:pPr>
            <a:endParaRPr lang="sr-Latn-RS" sz="1600" dirty="0">
              <a:latin typeface="Arial" panose="020B0604020202020204" pitchFamily="34" charset="0"/>
              <a:cs typeface="Arial" panose="020B0604020202020204" pitchFamily="34" charset="0"/>
            </a:endParaRPr>
          </a:p>
          <a:p>
            <a:pPr marL="333375" indent="-333375" defTabSz="895350" hangingPunct="1">
              <a:lnSpc>
                <a:spcPct val="90000"/>
              </a:lnSpc>
              <a:spcBef>
                <a:spcPts val="300"/>
              </a:spcBef>
              <a:buFont typeface="Arial" panose="020B0604020202020204" pitchFamily="34" charset="0"/>
              <a:buChar char="•"/>
            </a:pPr>
            <a:endParaRPr lang="hr-HR" sz="1600" dirty="0" smtClean="0">
              <a:latin typeface="Arial" panose="020B0604020202020204" pitchFamily="34" charset="0"/>
              <a:cs typeface="Arial" panose="020B0604020202020204" pitchFamily="34" charset="0"/>
            </a:endParaRPr>
          </a:p>
          <a:p>
            <a:pPr marL="0" indent="0" defTabSz="895350" hangingPunct="1">
              <a:lnSpc>
                <a:spcPct val="90000"/>
              </a:lnSpc>
              <a:spcBef>
                <a:spcPts val="300"/>
              </a:spcBef>
              <a:buNone/>
            </a:pPr>
            <a:endParaRPr lang="hr-HR" sz="1600" dirty="0">
              <a:latin typeface="Arial"/>
              <a:ea typeface="Arial"/>
              <a:cs typeface="Arial"/>
              <a:sym typeface="Arial"/>
            </a:endParaRPr>
          </a:p>
        </p:txBody>
      </p:sp>
    </p:spTree>
    <p:extLst>
      <p:ext uri="{BB962C8B-B14F-4D97-AF65-F5344CB8AC3E}">
        <p14:creationId xmlns:p14="http://schemas.microsoft.com/office/powerpoint/2010/main" val="2130961693"/>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hape 39"/>
          <p:cNvSpPr>
            <a:spLocks noGrp="1"/>
          </p:cNvSpPr>
          <p:nvPr>
            <p:ph type="title" idx="4294967295"/>
          </p:nvPr>
        </p:nvSpPr>
        <p:spPr>
          <a:xfrm>
            <a:off x="457200" y="274637"/>
            <a:ext cx="8229600" cy="1143001"/>
          </a:xfrm>
          <a:prstGeom prst="rect">
            <a:avLst/>
          </a:prstGeom>
        </p:spPr>
        <p:txBody>
          <a:bodyPr>
            <a:normAutofit/>
          </a:bodyPr>
          <a:lstStyle>
            <a:lvl1pPr>
              <a:defRPr sz="3200">
                <a:latin typeface="Arial"/>
                <a:ea typeface="Arial"/>
                <a:cs typeface="Arial"/>
                <a:sym typeface="Arial"/>
              </a:defRPr>
            </a:lvl1pPr>
          </a:lstStyle>
          <a:p>
            <a:r>
              <a:rPr lang="hr-HR" b="1" dirty="0" err="1" smtClean="0"/>
              <a:t>Article</a:t>
            </a:r>
            <a:r>
              <a:rPr lang="hr-HR" b="1" dirty="0" smtClean="0"/>
              <a:t> 17.</a:t>
            </a:r>
            <a:endParaRPr b="1" dirty="0"/>
          </a:p>
        </p:txBody>
      </p:sp>
      <p:sp>
        <p:nvSpPr>
          <p:cNvPr id="40" name="Shape 40"/>
          <p:cNvSpPr>
            <a:spLocks noGrp="1"/>
          </p:cNvSpPr>
          <p:nvPr>
            <p:ph type="body" idx="4294967295"/>
          </p:nvPr>
        </p:nvSpPr>
        <p:spPr>
          <a:xfrm>
            <a:off x="457200" y="1417638"/>
            <a:ext cx="8229600" cy="4708525"/>
          </a:xfrm>
          <a:prstGeom prst="rect">
            <a:avLst/>
          </a:prstGeom>
        </p:spPr>
        <p:txBody>
          <a:bodyPr>
            <a:noAutofit/>
          </a:bodyPr>
          <a:lstStyle/>
          <a:p>
            <a:pPr algn="just" eaLnBrk="1" hangingPunct="1">
              <a:spcBef>
                <a:spcPts val="500"/>
              </a:spcBef>
              <a:buFont typeface="Arial" panose="020B0604020202020204" pitchFamily="34" charset="0"/>
              <a:buChar char="•"/>
            </a:pPr>
            <a:r>
              <a:rPr lang="hr-HR" altLang="sr-Latn-RS" sz="2000" dirty="0" err="1" smtClean="0">
                <a:latin typeface="Arial" panose="020B0604020202020204" pitchFamily="34" charset="0"/>
                <a:cs typeface="Arial" panose="020B0604020202020204" pitchFamily="34" charset="0"/>
                <a:sym typeface="Arial" panose="020B0604020202020204" pitchFamily="34" charset="0"/>
              </a:rPr>
              <a:t>Before</a:t>
            </a:r>
            <a:r>
              <a:rPr lang="hr-HR" altLang="sr-Latn-RS" sz="2000" dirty="0" smtClean="0">
                <a:latin typeface="Arial" panose="020B0604020202020204" pitchFamily="34" charset="0"/>
                <a:cs typeface="Arial" panose="020B0604020202020204" pitchFamily="34" charset="0"/>
                <a:sym typeface="Arial" panose="020B0604020202020204" pitchFamily="34" charset="0"/>
              </a:rPr>
              <a:t> </a:t>
            </a:r>
            <a:r>
              <a:rPr lang="hr-HR" altLang="sr-Latn-RS" sz="2000" dirty="0" err="1" smtClean="0">
                <a:latin typeface="Arial" panose="020B0604020202020204" pitchFamily="34" charset="0"/>
                <a:cs typeface="Arial" panose="020B0604020202020204" pitchFamily="34" charset="0"/>
                <a:sym typeface="Arial" panose="020B0604020202020204" pitchFamily="34" charset="0"/>
              </a:rPr>
              <a:t>any</a:t>
            </a:r>
            <a:r>
              <a:rPr lang="hr-HR" altLang="sr-Latn-RS" sz="2000" dirty="0" smtClean="0">
                <a:latin typeface="Arial" panose="020B0604020202020204" pitchFamily="34" charset="0"/>
                <a:cs typeface="Arial" panose="020B0604020202020204" pitchFamily="34" charset="0"/>
                <a:sym typeface="Arial" panose="020B0604020202020204" pitchFamily="34" charset="0"/>
              </a:rPr>
              <a:t> data transfer </a:t>
            </a:r>
            <a:r>
              <a:rPr lang="hr-HR" altLang="sr-Latn-RS" sz="2000" dirty="0" err="1" smtClean="0">
                <a:latin typeface="Arial" panose="020B0604020202020204" pitchFamily="34" charset="0"/>
                <a:cs typeface="Arial" panose="020B0604020202020204" pitchFamily="34" charset="0"/>
                <a:sym typeface="Arial" panose="020B0604020202020204" pitchFamily="34" charset="0"/>
              </a:rPr>
              <a:t>abroad</a:t>
            </a:r>
            <a:r>
              <a:rPr lang="hr-HR" altLang="sr-Latn-RS" sz="2000" dirty="0" smtClean="0">
                <a:latin typeface="Arial" panose="020B0604020202020204" pitchFamily="34" charset="0"/>
                <a:cs typeface="Arial" panose="020B0604020202020204" pitchFamily="34" charset="0"/>
                <a:sym typeface="Arial" panose="020B0604020202020204" pitchFamily="34" charset="0"/>
              </a:rPr>
              <a:t> </a:t>
            </a:r>
            <a:r>
              <a:rPr lang="hr-HR" altLang="sr-Latn-RS" sz="2000" dirty="0" err="1" smtClean="0">
                <a:latin typeface="Arial" panose="020B0604020202020204" pitchFamily="34" charset="0"/>
                <a:cs typeface="Arial" panose="020B0604020202020204" pitchFamily="34" charset="0"/>
                <a:sym typeface="Arial" panose="020B0604020202020204" pitchFamily="34" charset="0"/>
              </a:rPr>
              <a:t>it</a:t>
            </a:r>
            <a:r>
              <a:rPr lang="hr-HR" altLang="sr-Latn-RS" sz="2000" dirty="0" smtClean="0">
                <a:latin typeface="Arial" panose="020B0604020202020204" pitchFamily="34" charset="0"/>
                <a:cs typeface="Arial" panose="020B0604020202020204" pitchFamily="34" charset="0"/>
                <a:sym typeface="Arial" panose="020B0604020202020204" pitchFamily="34" charset="0"/>
              </a:rPr>
              <a:t> </a:t>
            </a:r>
            <a:r>
              <a:rPr lang="hr-HR" altLang="sr-Latn-RS" sz="2000" dirty="0" err="1" smtClean="0">
                <a:latin typeface="Arial" panose="020B0604020202020204" pitchFamily="34" charset="0"/>
                <a:cs typeface="Arial" panose="020B0604020202020204" pitchFamily="34" charset="0"/>
                <a:sym typeface="Arial" panose="020B0604020202020204" pitchFamily="34" charset="0"/>
              </a:rPr>
              <a:t>is</a:t>
            </a:r>
            <a:r>
              <a:rPr lang="hr-HR" altLang="sr-Latn-RS" sz="2000" dirty="0" smtClean="0">
                <a:latin typeface="Arial" panose="020B0604020202020204" pitchFamily="34" charset="0"/>
                <a:cs typeface="Arial" panose="020B0604020202020204" pitchFamily="34" charset="0"/>
                <a:sym typeface="Arial" panose="020B0604020202020204" pitchFamily="34" charset="0"/>
              </a:rPr>
              <a:t> </a:t>
            </a:r>
            <a:r>
              <a:rPr lang="hr-HR" altLang="sr-Latn-RS" sz="2000" dirty="0" err="1" smtClean="0">
                <a:latin typeface="Arial" panose="020B0604020202020204" pitchFamily="34" charset="0"/>
                <a:cs typeface="Arial" panose="020B0604020202020204" pitchFamily="34" charset="0"/>
                <a:sym typeface="Arial" panose="020B0604020202020204" pitchFamily="34" charset="0"/>
              </a:rPr>
              <a:t>necessary</a:t>
            </a:r>
            <a:r>
              <a:rPr lang="hr-HR" altLang="sr-Latn-RS" sz="2000" dirty="0" smtClean="0">
                <a:latin typeface="Arial" panose="020B0604020202020204" pitchFamily="34" charset="0"/>
                <a:cs typeface="Arial" panose="020B0604020202020204" pitchFamily="34" charset="0"/>
                <a:sym typeface="Arial" panose="020B0604020202020204" pitchFamily="34" charset="0"/>
              </a:rPr>
              <a:t> to </a:t>
            </a:r>
            <a:r>
              <a:rPr lang="hr-HR" altLang="sr-Latn-RS" sz="2000" dirty="0" err="1" smtClean="0">
                <a:latin typeface="Arial" panose="020B0604020202020204" pitchFamily="34" charset="0"/>
                <a:cs typeface="Arial" panose="020B0604020202020204" pitchFamily="34" charset="0"/>
                <a:sym typeface="Arial" panose="020B0604020202020204" pitchFamily="34" charset="0"/>
              </a:rPr>
              <a:t>check</a:t>
            </a:r>
            <a:r>
              <a:rPr lang="hr-HR" altLang="sr-Latn-RS" sz="2000" dirty="0" smtClean="0">
                <a:latin typeface="Arial" panose="020B0604020202020204" pitchFamily="34" charset="0"/>
                <a:cs typeface="Arial" panose="020B0604020202020204" pitchFamily="34" charset="0"/>
                <a:sym typeface="Arial" panose="020B0604020202020204" pitchFamily="34" charset="0"/>
              </a:rPr>
              <a:t> </a:t>
            </a:r>
            <a:r>
              <a:rPr lang="hr-HR" altLang="sr-Latn-RS" sz="2000" dirty="0" err="1" smtClean="0">
                <a:latin typeface="Arial" panose="020B0604020202020204" pitchFamily="34" charset="0"/>
                <a:cs typeface="Arial" panose="020B0604020202020204" pitchFamily="34" charset="0"/>
                <a:sym typeface="Arial" panose="020B0604020202020204" pitchFamily="34" charset="0"/>
              </a:rPr>
              <a:t>if</a:t>
            </a:r>
            <a:r>
              <a:rPr lang="hr-HR" altLang="sr-Latn-RS" sz="2000" dirty="0" smtClean="0">
                <a:latin typeface="Arial" panose="020B0604020202020204" pitchFamily="34" charset="0"/>
                <a:cs typeface="Arial" panose="020B0604020202020204" pitchFamily="34" charset="0"/>
                <a:sym typeface="Arial" panose="020B0604020202020204" pitchFamily="34" charset="0"/>
              </a:rPr>
              <a:t> </a:t>
            </a:r>
            <a:r>
              <a:rPr lang="hr-HR" altLang="sr-Latn-RS" sz="2000" dirty="0" err="1" smtClean="0">
                <a:latin typeface="Arial" panose="020B0604020202020204" pitchFamily="34" charset="0"/>
                <a:cs typeface="Arial" panose="020B0604020202020204" pitchFamily="34" charset="0"/>
                <a:sym typeface="Arial" panose="020B0604020202020204" pitchFamily="34" charset="0"/>
              </a:rPr>
              <a:t>there</a:t>
            </a:r>
            <a:r>
              <a:rPr lang="hr-HR" altLang="sr-Latn-RS" sz="2000" dirty="0" smtClean="0">
                <a:latin typeface="Arial" panose="020B0604020202020204" pitchFamily="34" charset="0"/>
                <a:cs typeface="Arial" panose="020B0604020202020204" pitchFamily="34" charset="0"/>
                <a:sym typeface="Arial" panose="020B0604020202020204" pitchFamily="34" charset="0"/>
              </a:rPr>
              <a:t> </a:t>
            </a:r>
            <a:r>
              <a:rPr lang="hr-HR" altLang="sr-Latn-RS" sz="2000" dirty="0" err="1" smtClean="0">
                <a:latin typeface="Arial" panose="020B0604020202020204" pitchFamily="34" charset="0"/>
                <a:cs typeface="Arial" panose="020B0604020202020204" pitchFamily="34" charset="0"/>
                <a:sym typeface="Arial" panose="020B0604020202020204" pitchFamily="34" charset="0"/>
              </a:rPr>
              <a:t>is</a:t>
            </a:r>
            <a:r>
              <a:rPr lang="hr-HR" altLang="sr-Latn-RS" sz="2000" dirty="0" smtClean="0">
                <a:latin typeface="Arial" panose="020B0604020202020204" pitchFamily="34" charset="0"/>
                <a:cs typeface="Arial" panose="020B0604020202020204" pitchFamily="34" charset="0"/>
                <a:sym typeface="Arial" panose="020B0604020202020204" pitchFamily="34" charset="0"/>
              </a:rPr>
              <a:t> a </a:t>
            </a:r>
            <a:r>
              <a:rPr lang="hr-HR" altLang="sr-Latn-RS" sz="2000" dirty="0" err="1" smtClean="0">
                <a:latin typeface="Arial" panose="020B0604020202020204" pitchFamily="34" charset="0"/>
                <a:cs typeface="Arial" panose="020B0604020202020204" pitchFamily="34" charset="0"/>
                <a:sym typeface="Arial" panose="020B0604020202020204" pitchFamily="34" charset="0"/>
              </a:rPr>
              <a:t>legal</a:t>
            </a:r>
            <a:r>
              <a:rPr lang="hr-HR" altLang="sr-Latn-RS" sz="2000" dirty="0" smtClean="0">
                <a:latin typeface="Arial" panose="020B0604020202020204" pitchFamily="34" charset="0"/>
                <a:cs typeface="Arial" panose="020B0604020202020204" pitchFamily="34" charset="0"/>
                <a:sym typeface="Arial" panose="020B0604020202020204" pitchFamily="34" charset="0"/>
              </a:rPr>
              <a:t> </a:t>
            </a:r>
            <a:r>
              <a:rPr lang="hr-HR" altLang="sr-Latn-RS" sz="2000" dirty="0" err="1" smtClean="0">
                <a:latin typeface="Arial" panose="020B0604020202020204" pitchFamily="34" charset="0"/>
                <a:cs typeface="Arial" panose="020B0604020202020204" pitchFamily="34" charset="0"/>
                <a:sym typeface="Arial" panose="020B0604020202020204" pitchFamily="34" charset="0"/>
              </a:rPr>
              <a:t>basis</a:t>
            </a:r>
            <a:r>
              <a:rPr lang="hr-HR" altLang="sr-Latn-RS" sz="2000" dirty="0" smtClean="0">
                <a:latin typeface="Arial" panose="020B0604020202020204" pitchFamily="34" charset="0"/>
                <a:cs typeface="Arial" panose="020B0604020202020204" pitchFamily="34" charset="0"/>
                <a:sym typeface="Arial" panose="020B0604020202020204" pitchFamily="34" charset="0"/>
              </a:rPr>
              <a:t> for data </a:t>
            </a:r>
            <a:r>
              <a:rPr lang="hr-HR" altLang="sr-Latn-RS" sz="2000" dirty="0" err="1" smtClean="0">
                <a:latin typeface="Arial" panose="020B0604020202020204" pitchFamily="34" charset="0"/>
                <a:cs typeface="Arial" panose="020B0604020202020204" pitchFamily="34" charset="0"/>
                <a:sym typeface="Arial" panose="020B0604020202020204" pitchFamily="34" charset="0"/>
              </a:rPr>
              <a:t>delivery</a:t>
            </a:r>
            <a:r>
              <a:rPr lang="hr-HR" altLang="sr-Latn-RS" sz="2000" dirty="0" smtClean="0">
                <a:latin typeface="Arial" panose="020B0604020202020204" pitchFamily="34" charset="0"/>
                <a:cs typeface="Arial" panose="020B0604020202020204" pitchFamily="34" charset="0"/>
                <a:sym typeface="Arial" panose="020B0604020202020204" pitchFamily="34" charset="0"/>
              </a:rPr>
              <a:t> to </a:t>
            </a:r>
            <a:r>
              <a:rPr lang="hr-HR" altLang="sr-Latn-RS" sz="2000" dirty="0" err="1" smtClean="0">
                <a:latin typeface="Arial" panose="020B0604020202020204" pitchFamily="34" charset="0"/>
                <a:cs typeface="Arial" panose="020B0604020202020204" pitchFamily="34" charset="0"/>
                <a:sym typeface="Arial" panose="020B0604020202020204" pitchFamily="34" charset="0"/>
              </a:rPr>
              <a:t>third</a:t>
            </a:r>
            <a:r>
              <a:rPr lang="hr-HR" altLang="sr-Latn-RS" sz="2000" dirty="0" smtClean="0">
                <a:latin typeface="Arial" panose="020B0604020202020204" pitchFamily="34" charset="0"/>
                <a:cs typeface="Arial" panose="020B0604020202020204" pitchFamily="34" charset="0"/>
                <a:sym typeface="Arial" panose="020B0604020202020204" pitchFamily="34" charset="0"/>
              </a:rPr>
              <a:t> </a:t>
            </a:r>
            <a:r>
              <a:rPr lang="hr-HR" altLang="sr-Latn-RS" sz="2000" dirty="0" err="1" smtClean="0">
                <a:latin typeface="Arial" panose="020B0604020202020204" pitchFamily="34" charset="0"/>
                <a:cs typeface="Arial" panose="020B0604020202020204" pitchFamily="34" charset="0"/>
                <a:sym typeface="Arial" panose="020B0604020202020204" pitchFamily="34" charset="0"/>
              </a:rPr>
              <a:t>parties</a:t>
            </a:r>
            <a:r>
              <a:rPr lang="hr-HR" altLang="sr-Latn-RS" sz="2000" dirty="0" smtClean="0">
                <a:latin typeface="Arial" panose="020B0604020202020204" pitchFamily="34" charset="0"/>
                <a:cs typeface="Arial" panose="020B0604020202020204" pitchFamily="34" charset="0"/>
                <a:sym typeface="Arial" panose="020B0604020202020204" pitchFamily="34" charset="0"/>
              </a:rPr>
              <a:t>, </a:t>
            </a:r>
            <a:r>
              <a:rPr lang="hr-HR" altLang="sr-Latn-RS" sz="2000" dirty="0" err="1" smtClean="0">
                <a:latin typeface="Arial" panose="020B0604020202020204" pitchFamily="34" charset="0"/>
                <a:cs typeface="Arial" panose="020B0604020202020204" pitchFamily="34" charset="0"/>
                <a:sym typeface="Arial" panose="020B0604020202020204" pitchFamily="34" charset="0"/>
              </a:rPr>
              <a:t>which</a:t>
            </a:r>
            <a:r>
              <a:rPr lang="hr-HR" altLang="sr-Latn-RS" sz="2000" dirty="0" smtClean="0">
                <a:latin typeface="Arial" panose="020B0604020202020204" pitchFamily="34" charset="0"/>
                <a:cs typeface="Arial" panose="020B0604020202020204" pitchFamily="34" charset="0"/>
                <a:sym typeface="Arial" panose="020B0604020202020204" pitchFamily="34" charset="0"/>
              </a:rPr>
              <a:t> </a:t>
            </a:r>
            <a:r>
              <a:rPr lang="hr-HR" altLang="sr-Latn-RS" sz="2000" dirty="0" err="1" smtClean="0">
                <a:latin typeface="Arial" panose="020B0604020202020204" pitchFamily="34" charset="0"/>
                <a:cs typeface="Arial" panose="020B0604020202020204" pitchFamily="34" charset="0"/>
                <a:sym typeface="Arial" panose="020B0604020202020204" pitchFamily="34" charset="0"/>
              </a:rPr>
              <a:t>is</a:t>
            </a:r>
            <a:r>
              <a:rPr lang="hr-HR" altLang="sr-Latn-RS" sz="2000" dirty="0" smtClean="0">
                <a:latin typeface="Arial" panose="020B0604020202020204" pitchFamily="34" charset="0"/>
                <a:cs typeface="Arial" panose="020B0604020202020204" pitchFamily="34" charset="0"/>
                <a:sym typeface="Arial" panose="020B0604020202020204" pitchFamily="34" charset="0"/>
              </a:rPr>
              <a:t> </a:t>
            </a:r>
            <a:r>
              <a:rPr lang="hr-HR" altLang="sr-Latn-RS" sz="2000" dirty="0" err="1" smtClean="0">
                <a:latin typeface="Arial" panose="020B0604020202020204" pitchFamily="34" charset="0"/>
                <a:cs typeface="Arial" panose="020B0604020202020204" pitchFamily="34" charset="0"/>
                <a:sym typeface="Arial" panose="020B0604020202020204" pitchFamily="34" charset="0"/>
              </a:rPr>
              <a:t>regulated</a:t>
            </a:r>
            <a:r>
              <a:rPr lang="hr-HR" altLang="sr-Latn-RS" sz="2000" dirty="0" smtClean="0">
                <a:latin typeface="Arial" panose="020B0604020202020204" pitchFamily="34" charset="0"/>
                <a:cs typeface="Arial" panose="020B0604020202020204" pitchFamily="34" charset="0"/>
                <a:sym typeface="Arial" panose="020B0604020202020204" pitchFamily="34" charset="0"/>
              </a:rPr>
              <a:t>  </a:t>
            </a:r>
            <a:r>
              <a:rPr lang="hr-HR" altLang="sr-Latn-RS" sz="2000" dirty="0" err="1" smtClean="0">
                <a:latin typeface="Arial" panose="020B0604020202020204" pitchFamily="34" charset="0"/>
                <a:cs typeface="Arial" panose="020B0604020202020204" pitchFamily="34" charset="0"/>
                <a:sym typeface="Arial" panose="020B0604020202020204" pitchFamily="34" charset="0"/>
              </a:rPr>
              <a:t>by</a:t>
            </a:r>
            <a:r>
              <a:rPr lang="hr-HR" altLang="sr-Latn-RS" sz="2000" dirty="0" smtClean="0">
                <a:latin typeface="Arial" panose="020B0604020202020204" pitchFamily="34" charset="0"/>
                <a:cs typeface="Arial" panose="020B0604020202020204" pitchFamily="34" charset="0"/>
                <a:sym typeface="Arial" panose="020B0604020202020204" pitchFamily="34" charset="0"/>
              </a:rPr>
              <a:t> </a:t>
            </a:r>
            <a:r>
              <a:rPr lang="hr-HR" altLang="sr-Latn-RS" sz="2000" dirty="0" err="1" smtClean="0">
                <a:latin typeface="Arial" panose="020B0604020202020204" pitchFamily="34" charset="0"/>
                <a:cs typeface="Arial" panose="020B0604020202020204" pitchFamily="34" charset="0"/>
                <a:sym typeface="Arial" panose="020B0604020202020204" pitchFamily="34" charset="0"/>
              </a:rPr>
              <a:t>the</a:t>
            </a:r>
            <a:r>
              <a:rPr lang="hr-HR" altLang="sr-Latn-RS" sz="2000" dirty="0" smtClean="0">
                <a:latin typeface="Arial" panose="020B0604020202020204" pitchFamily="34" charset="0"/>
                <a:cs typeface="Arial" panose="020B0604020202020204" pitchFamily="34" charset="0"/>
                <a:sym typeface="Arial" panose="020B0604020202020204" pitchFamily="34" charset="0"/>
              </a:rPr>
              <a:t> </a:t>
            </a:r>
            <a:r>
              <a:rPr lang="hr-HR" altLang="sr-Latn-RS" sz="2000" dirty="0" err="1" smtClean="0">
                <a:latin typeface="Arial" panose="020B0604020202020204" pitchFamily="34" charset="0"/>
                <a:cs typeface="Arial" panose="020B0604020202020204" pitchFamily="34" charset="0"/>
                <a:sym typeface="Arial" panose="020B0604020202020204" pitchFamily="34" charset="0"/>
              </a:rPr>
              <a:t>Article</a:t>
            </a:r>
            <a:r>
              <a:rPr lang="hr-HR" altLang="sr-Latn-RS" sz="2000" dirty="0" smtClean="0">
                <a:latin typeface="Arial" panose="020B0604020202020204" pitchFamily="34" charset="0"/>
                <a:cs typeface="Arial" panose="020B0604020202020204" pitchFamily="34" charset="0"/>
                <a:sym typeface="Arial" panose="020B0604020202020204" pitchFamily="34" charset="0"/>
              </a:rPr>
              <a:t> 17 </a:t>
            </a:r>
            <a:r>
              <a:rPr lang="hr-HR" altLang="sr-Latn-RS" sz="2000" dirty="0" err="1" smtClean="0">
                <a:latin typeface="Arial" panose="020B0604020202020204" pitchFamily="34" charset="0"/>
                <a:cs typeface="Arial" panose="020B0604020202020204" pitchFamily="34" charset="0"/>
                <a:sym typeface="Arial" panose="020B0604020202020204" pitchFamily="34" charset="0"/>
              </a:rPr>
              <a:t>of</a:t>
            </a:r>
            <a:r>
              <a:rPr lang="hr-HR" altLang="sr-Latn-RS" sz="2000" dirty="0" smtClean="0">
                <a:latin typeface="Arial" panose="020B0604020202020204" pitchFamily="34" charset="0"/>
                <a:cs typeface="Arial" panose="020B0604020202020204" pitchFamily="34" charset="0"/>
                <a:sym typeface="Arial" panose="020B0604020202020204" pitchFamily="34" charset="0"/>
              </a:rPr>
              <a:t> </a:t>
            </a:r>
            <a:r>
              <a:rPr lang="hr-HR" altLang="sr-Latn-RS" sz="2000" dirty="0" err="1" smtClean="0">
                <a:latin typeface="Arial" panose="020B0604020202020204" pitchFamily="34" charset="0"/>
                <a:cs typeface="Arial" panose="020B0604020202020204" pitchFamily="34" charset="0"/>
                <a:sym typeface="Arial" panose="020B0604020202020204" pitchFamily="34" charset="0"/>
              </a:rPr>
              <a:t>the</a:t>
            </a:r>
            <a:r>
              <a:rPr lang="hr-HR" altLang="sr-Latn-RS" sz="2000" dirty="0" smtClean="0">
                <a:latin typeface="Arial" panose="020B0604020202020204" pitchFamily="34" charset="0"/>
                <a:cs typeface="Arial" panose="020B0604020202020204" pitchFamily="34" charset="0"/>
                <a:sym typeface="Arial" panose="020B0604020202020204" pitchFamily="34" charset="0"/>
              </a:rPr>
              <a:t> </a:t>
            </a:r>
            <a:r>
              <a:rPr lang="hr-HR" altLang="sr-Latn-RS" sz="2000" dirty="0" err="1" smtClean="0">
                <a:latin typeface="Arial" panose="020B0604020202020204" pitchFamily="34" charset="0"/>
                <a:cs typeface="Arial" panose="020B0604020202020204" pitchFamily="34" charset="0"/>
                <a:sym typeface="Arial" panose="020B0604020202020204" pitchFamily="34" charset="0"/>
              </a:rPr>
              <a:t>Law</a:t>
            </a:r>
            <a:r>
              <a:rPr lang="hr-HR" altLang="sr-Latn-RS" sz="2000" dirty="0" smtClean="0">
                <a:latin typeface="Arial" panose="020B0604020202020204" pitchFamily="34" charset="0"/>
                <a:cs typeface="Arial" panose="020B0604020202020204" pitchFamily="34" charset="0"/>
                <a:sym typeface="Arial" panose="020B0604020202020204" pitchFamily="34" charset="0"/>
              </a:rPr>
              <a:t> on Protection </a:t>
            </a:r>
            <a:r>
              <a:rPr lang="hr-HR" altLang="sr-Latn-RS" sz="2000" dirty="0" err="1" smtClean="0">
                <a:latin typeface="Arial" panose="020B0604020202020204" pitchFamily="34" charset="0"/>
                <a:cs typeface="Arial" panose="020B0604020202020204" pitchFamily="34" charset="0"/>
                <a:sym typeface="Arial" panose="020B0604020202020204" pitchFamily="34" charset="0"/>
              </a:rPr>
              <a:t>of</a:t>
            </a:r>
            <a:r>
              <a:rPr lang="hr-HR" altLang="sr-Latn-RS" sz="2000" dirty="0" smtClean="0">
                <a:latin typeface="Arial" panose="020B0604020202020204" pitchFamily="34" charset="0"/>
                <a:cs typeface="Arial" panose="020B0604020202020204" pitchFamily="34" charset="0"/>
                <a:sym typeface="Arial" panose="020B0604020202020204" pitchFamily="34" charset="0"/>
              </a:rPr>
              <a:t> Personal Data </a:t>
            </a:r>
          </a:p>
          <a:p>
            <a:pPr algn="just" eaLnBrk="1" hangingPunct="1">
              <a:spcBef>
                <a:spcPts val="500"/>
              </a:spcBef>
              <a:buFont typeface="Arial" panose="020B0604020202020204" pitchFamily="34" charset="0"/>
              <a:buChar char="•"/>
            </a:pPr>
            <a:r>
              <a:rPr lang="hr-HR" sz="2000" dirty="0" err="1" smtClean="0">
                <a:latin typeface="Arial" panose="020B0604020202020204" pitchFamily="34" charset="0"/>
                <a:cs typeface="Arial" panose="020B0604020202020204" pitchFamily="34" charset="0"/>
              </a:rPr>
              <a:t>According</a:t>
            </a:r>
            <a:r>
              <a:rPr lang="hr-HR" sz="2000" dirty="0" smtClean="0">
                <a:latin typeface="Arial" panose="020B0604020202020204" pitchFamily="34" charset="0"/>
                <a:cs typeface="Arial" panose="020B0604020202020204" pitchFamily="34" charset="0"/>
              </a:rPr>
              <a:t> to </a:t>
            </a:r>
            <a:r>
              <a:rPr lang="hr-HR" sz="2000" dirty="0" err="1" smtClean="0">
                <a:latin typeface="Arial" panose="020B0604020202020204" pitchFamily="34" charset="0"/>
                <a:cs typeface="Arial" panose="020B0604020202020204" pitchFamily="34" charset="0"/>
              </a:rPr>
              <a:t>the</a:t>
            </a:r>
            <a:r>
              <a:rPr lang="hr-HR" sz="2000" dirty="0" smtClean="0">
                <a:latin typeface="Arial" panose="020B0604020202020204" pitchFamily="34" charset="0"/>
                <a:cs typeface="Arial" panose="020B0604020202020204" pitchFamily="34" charset="0"/>
              </a:rPr>
              <a:t> </a:t>
            </a:r>
            <a:r>
              <a:rPr lang="hr-HR" sz="2000" dirty="0" err="1" smtClean="0">
                <a:latin typeface="Arial" panose="020B0604020202020204" pitchFamily="34" charset="0"/>
                <a:cs typeface="Arial" panose="020B0604020202020204" pitchFamily="34" charset="0"/>
              </a:rPr>
              <a:t>Article</a:t>
            </a:r>
            <a:r>
              <a:rPr lang="hr-HR" sz="2000" dirty="0" smtClean="0">
                <a:latin typeface="Arial" panose="020B0604020202020204" pitchFamily="34" charset="0"/>
                <a:cs typeface="Arial" panose="020B0604020202020204" pitchFamily="34" charset="0"/>
              </a:rPr>
              <a:t> 17 </a:t>
            </a:r>
            <a:r>
              <a:rPr lang="hr-HR" sz="2000" dirty="0" err="1" smtClean="0">
                <a:latin typeface="Arial" panose="020B0604020202020204" pitchFamily="34" charset="0"/>
                <a:cs typeface="Arial" panose="020B0604020202020204" pitchFamily="34" charset="0"/>
              </a:rPr>
              <a:t>of</a:t>
            </a:r>
            <a:r>
              <a:rPr lang="hr-HR" sz="2000" dirty="0" smtClean="0">
                <a:latin typeface="Arial" panose="020B0604020202020204" pitchFamily="34" charset="0"/>
                <a:cs typeface="Arial" panose="020B0604020202020204" pitchFamily="34" charset="0"/>
              </a:rPr>
              <a:t> </a:t>
            </a:r>
            <a:r>
              <a:rPr lang="hr-HR" sz="2000" dirty="0" err="1" smtClean="0">
                <a:latin typeface="Arial" panose="020B0604020202020204" pitchFamily="34" charset="0"/>
                <a:cs typeface="Arial" panose="020B0604020202020204" pitchFamily="34" charset="0"/>
              </a:rPr>
              <a:t>the</a:t>
            </a:r>
            <a:r>
              <a:rPr lang="hr-HR" sz="2000" dirty="0" smtClean="0">
                <a:latin typeface="Arial" panose="020B0604020202020204" pitchFamily="34" charset="0"/>
                <a:cs typeface="Arial" panose="020B0604020202020204" pitchFamily="34" charset="0"/>
              </a:rPr>
              <a:t> </a:t>
            </a:r>
            <a:r>
              <a:rPr lang="hr-HR" sz="2000" dirty="0" err="1" smtClean="0">
                <a:latin typeface="Arial" panose="020B0604020202020204" pitchFamily="34" charset="0"/>
                <a:cs typeface="Arial" panose="020B0604020202020204" pitchFamily="34" charset="0"/>
              </a:rPr>
              <a:t>Law</a:t>
            </a:r>
            <a:r>
              <a:rPr lang="hr-HR" sz="2000" dirty="0" smtClean="0">
                <a:latin typeface="Arial" panose="020B0604020202020204" pitchFamily="34" charset="0"/>
                <a:cs typeface="Arial" panose="020B0604020202020204" pitchFamily="34" charset="0"/>
              </a:rPr>
              <a:t>:</a:t>
            </a:r>
          </a:p>
          <a:p>
            <a:pPr algn="just">
              <a:spcBef>
                <a:spcPts val="0"/>
              </a:spcBef>
              <a:buChar char="•"/>
              <a:defRPr sz="2400">
                <a:latin typeface="Arial"/>
                <a:ea typeface="Arial"/>
                <a:cs typeface="Arial"/>
                <a:sym typeface="Arial"/>
              </a:defRPr>
            </a:pPr>
            <a:r>
              <a:rPr lang="en-US" sz="2000" dirty="0">
                <a:latin typeface="Arial" panose="020B0604020202020204" pitchFamily="34" charset="0"/>
                <a:cs typeface="Arial" panose="020B0604020202020204" pitchFamily="34" charset="0"/>
                <a:sym typeface="Arial"/>
              </a:rPr>
              <a:t>(1) The data controller may not provide personal data to any users prior to notifying thereof the data subject. If the data subject does not consent to providing of the personal data, the data shall not be disclosed to the third party unless such disclosure is in the public interest. </a:t>
            </a:r>
            <a:endParaRPr lang="hr-HR" sz="2000" dirty="0">
              <a:latin typeface="Arial" panose="020B0604020202020204" pitchFamily="34" charset="0"/>
              <a:cs typeface="Arial" panose="020B0604020202020204" pitchFamily="34" charset="0"/>
              <a:sym typeface="Arial"/>
            </a:endParaRPr>
          </a:p>
          <a:p>
            <a:pPr algn="just">
              <a:spcBef>
                <a:spcPts val="0"/>
              </a:spcBef>
              <a:buChar char="•"/>
              <a:defRPr sz="2400">
                <a:latin typeface="Arial"/>
                <a:ea typeface="Arial"/>
                <a:cs typeface="Arial"/>
                <a:sym typeface="Arial"/>
              </a:defRPr>
            </a:pPr>
            <a:r>
              <a:rPr lang="en-US" sz="2000" dirty="0" smtClean="0">
                <a:latin typeface="Arial" panose="020B0604020202020204" pitchFamily="34" charset="0"/>
                <a:cs typeface="Arial" panose="020B0604020202020204" pitchFamily="34" charset="0"/>
                <a:sym typeface="Arial"/>
              </a:rPr>
              <a:t>(</a:t>
            </a:r>
            <a:r>
              <a:rPr lang="en-US" sz="2000" dirty="0">
                <a:latin typeface="Arial" panose="020B0604020202020204" pitchFamily="34" charset="0"/>
                <a:cs typeface="Arial" panose="020B0604020202020204" pitchFamily="34" charset="0"/>
                <a:sym typeface="Arial"/>
              </a:rPr>
              <a:t>2) The personal data controller is authorized to provide personal data to other users based on the user’s written request if this is necessary for carrying out tasks within the competence specified by law or for exercising of lawful interests of the user. </a:t>
            </a:r>
            <a:endParaRPr lang="hr-HR" sz="2000" dirty="0" smtClean="0">
              <a:latin typeface="Arial" panose="020B0604020202020204" pitchFamily="34" charset="0"/>
              <a:cs typeface="Arial" panose="020B0604020202020204" pitchFamily="34" charset="0"/>
              <a:sym typeface="Arial"/>
            </a:endParaRPr>
          </a:p>
          <a:p>
            <a:pPr algn="just">
              <a:spcBef>
                <a:spcPts val="0"/>
              </a:spcBef>
              <a:buFont typeface="Arial"/>
              <a:buChar char="•"/>
              <a:defRPr sz="2400">
                <a:latin typeface="Arial"/>
                <a:ea typeface="Arial"/>
                <a:cs typeface="Arial"/>
                <a:sym typeface="Arial"/>
              </a:defRPr>
            </a:pPr>
            <a:r>
              <a:rPr lang="en-US" sz="2000" dirty="0">
                <a:latin typeface="Arial" panose="020B0604020202020204" pitchFamily="34" charset="0"/>
                <a:cs typeface="Arial" panose="020B0604020202020204" pitchFamily="34" charset="0"/>
                <a:sym typeface="Arial"/>
              </a:rPr>
              <a:t>(3) The written request shall indicate the purpose and legal grounds for the personal data use, and the type of personal data requested. </a:t>
            </a:r>
            <a:endParaRPr lang="hr-HR" sz="2000" dirty="0" smtClean="0">
              <a:latin typeface="Arial" panose="020B0604020202020204" pitchFamily="34" charset="0"/>
              <a:cs typeface="Arial" panose="020B0604020202020204" pitchFamily="34" charset="0"/>
              <a:sym typeface="Arial"/>
            </a:endParaRPr>
          </a:p>
          <a:p>
            <a:pPr>
              <a:spcBef>
                <a:spcPts val="0"/>
              </a:spcBef>
              <a:buChar char="•"/>
              <a:defRPr sz="2400">
                <a:latin typeface="Arial"/>
                <a:ea typeface="Arial"/>
                <a:cs typeface="Arial"/>
                <a:sym typeface="Arial"/>
              </a:defRPr>
            </a:pPr>
            <a:endParaRPr sz="2000"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hape 45"/>
          <p:cNvSpPr>
            <a:spLocks noGrp="1"/>
          </p:cNvSpPr>
          <p:nvPr>
            <p:ph type="title" idx="4294967295"/>
          </p:nvPr>
        </p:nvSpPr>
        <p:spPr>
          <a:xfrm>
            <a:off x="457200" y="241587"/>
            <a:ext cx="8229600" cy="1143001"/>
          </a:xfrm>
          <a:prstGeom prst="rect">
            <a:avLst/>
          </a:prstGeom>
        </p:spPr>
        <p:txBody>
          <a:bodyPr>
            <a:normAutofit/>
          </a:bodyPr>
          <a:lstStyle>
            <a:lvl1pPr>
              <a:defRPr sz="3200" b="1">
                <a:solidFill>
                  <a:srgbClr val="0C0C0E"/>
                </a:solidFill>
                <a:uFill>
                  <a:solidFill>
                    <a:srgbClr val="0C0C0E"/>
                  </a:solidFill>
                </a:uFill>
                <a:latin typeface="Arial"/>
                <a:ea typeface="Arial"/>
                <a:cs typeface="Arial"/>
                <a:sym typeface="Arial"/>
              </a:defRPr>
            </a:lvl1pPr>
          </a:lstStyle>
          <a:p>
            <a:pPr>
              <a:defRPr b="0">
                <a:solidFill>
                  <a:srgbClr val="000000"/>
                </a:solidFill>
                <a:uFillTx/>
              </a:defRPr>
            </a:pPr>
            <a:r>
              <a:rPr lang="bs-Latn-BA" b="1" dirty="0" smtClean="0">
                <a:solidFill>
                  <a:srgbClr val="0C0C0E"/>
                </a:solidFill>
                <a:uFill>
                  <a:solidFill>
                    <a:srgbClr val="0C0C0E"/>
                  </a:solidFill>
                </a:uFill>
              </a:rPr>
              <a:t>Data </a:t>
            </a:r>
            <a:r>
              <a:rPr lang="bs-Latn-BA" b="1" dirty="0" smtClean="0">
                <a:solidFill>
                  <a:srgbClr val="0C0C0E"/>
                </a:solidFill>
                <a:uFill>
                  <a:solidFill>
                    <a:srgbClr val="0C0C0E"/>
                  </a:solidFill>
                </a:uFill>
              </a:rPr>
              <a:t>transfer </a:t>
            </a:r>
            <a:r>
              <a:rPr lang="bs-Latn-BA" b="1" dirty="0" err="1" smtClean="0">
                <a:solidFill>
                  <a:srgbClr val="0C0C0E"/>
                </a:solidFill>
                <a:uFill>
                  <a:solidFill>
                    <a:srgbClr val="0C0C0E"/>
                  </a:solidFill>
                </a:uFill>
              </a:rPr>
              <a:t>abroad</a:t>
            </a:r>
            <a:endParaRPr b="1" dirty="0">
              <a:solidFill>
                <a:srgbClr val="0C0C0E"/>
              </a:solidFill>
              <a:uFill>
                <a:solidFill>
                  <a:srgbClr val="0C0C0E"/>
                </a:solidFill>
              </a:uFill>
            </a:endParaRPr>
          </a:p>
        </p:txBody>
      </p:sp>
      <p:sp>
        <p:nvSpPr>
          <p:cNvPr id="46" name="Shape 46"/>
          <p:cNvSpPr>
            <a:spLocks noGrp="1"/>
          </p:cNvSpPr>
          <p:nvPr>
            <p:ph type="body" idx="4294967295"/>
          </p:nvPr>
        </p:nvSpPr>
        <p:spPr>
          <a:xfrm>
            <a:off x="457200" y="1299990"/>
            <a:ext cx="8229600" cy="4826173"/>
          </a:xfrm>
          <a:prstGeom prst="rect">
            <a:avLst/>
          </a:prstGeom>
        </p:spPr>
        <p:txBody>
          <a:bodyPr>
            <a:normAutofit fontScale="92500" lnSpcReduction="20000"/>
          </a:bodyPr>
          <a:lstStyle/>
          <a:p>
            <a:pPr marL="0" indent="0" algn="ctr" defTabSz="425195">
              <a:spcBef>
                <a:spcPts val="0"/>
              </a:spcBef>
              <a:buSzTx/>
              <a:buFontTx/>
              <a:buNone/>
              <a:defRPr sz="1023">
                <a:uFill>
                  <a:solidFill>
                    <a:srgbClr val="000000"/>
                  </a:solidFill>
                </a:uFill>
              </a:defRPr>
            </a:pPr>
            <a:endParaRPr sz="1116" b="1" dirty="0">
              <a:solidFill>
                <a:srgbClr val="0C0C0E"/>
              </a:solidFill>
              <a:uFill>
                <a:solidFill>
                  <a:srgbClr val="0C0C0E"/>
                </a:solidFill>
              </a:uFill>
              <a:latin typeface="Times New Roman"/>
              <a:ea typeface="Times New Roman"/>
              <a:cs typeface="Times New Roman"/>
              <a:sym typeface="Times New Roman"/>
            </a:endParaRPr>
          </a:p>
          <a:p>
            <a:pPr marL="0" indent="0" algn="ctr" defTabSz="425195">
              <a:spcBef>
                <a:spcPts val="0"/>
              </a:spcBef>
              <a:buSzTx/>
              <a:buFontTx/>
              <a:buNone/>
              <a:defRPr sz="1023">
                <a:uFill>
                  <a:solidFill>
                    <a:srgbClr val="000000"/>
                  </a:solidFill>
                </a:uFill>
              </a:defRPr>
            </a:pPr>
            <a:endParaRPr sz="1116" b="1" dirty="0">
              <a:solidFill>
                <a:srgbClr val="0C0C0E"/>
              </a:solidFill>
              <a:uFill>
                <a:solidFill>
                  <a:srgbClr val="0C0C0E"/>
                </a:solidFill>
              </a:uFill>
              <a:latin typeface="Times New Roman"/>
              <a:ea typeface="Times New Roman"/>
              <a:cs typeface="Times New Roman"/>
              <a:sym typeface="Times New Roman"/>
            </a:endParaRPr>
          </a:p>
          <a:p>
            <a:pPr marL="0" indent="0" algn="ctr" defTabSz="850391">
              <a:spcBef>
                <a:spcPts val="0"/>
              </a:spcBef>
              <a:buSzTx/>
              <a:buFontTx/>
              <a:buNone/>
              <a:defRPr sz="2232">
                <a:latin typeface="Arial"/>
                <a:ea typeface="Arial"/>
                <a:cs typeface="Arial"/>
                <a:sym typeface="Arial"/>
              </a:defRPr>
            </a:pPr>
            <a:r>
              <a:rPr lang="bs-Latn-BA" b="1" dirty="0" err="1" smtClean="0">
                <a:solidFill>
                  <a:srgbClr val="0C0C0E"/>
                </a:solidFill>
                <a:uFill>
                  <a:solidFill>
                    <a:srgbClr val="0C0C0E"/>
                  </a:solidFill>
                </a:uFill>
              </a:rPr>
              <a:t>Article</a:t>
            </a:r>
            <a:r>
              <a:rPr lang="bs-Latn-BA" b="1" dirty="0" smtClean="0">
                <a:solidFill>
                  <a:srgbClr val="0C0C0E"/>
                </a:solidFill>
                <a:uFill>
                  <a:solidFill>
                    <a:srgbClr val="0C0C0E"/>
                  </a:solidFill>
                </a:uFill>
              </a:rPr>
              <a:t> 18 of the Law</a:t>
            </a:r>
            <a:r>
              <a:rPr lang="hr-HR" b="1" dirty="0" smtClean="0">
                <a:solidFill>
                  <a:srgbClr val="0C0C0E"/>
                </a:solidFill>
                <a:uFill>
                  <a:solidFill>
                    <a:srgbClr val="0C0C0E"/>
                  </a:solidFill>
                </a:uFill>
              </a:rPr>
              <a:t>,</a:t>
            </a:r>
            <a:r>
              <a:rPr b="1" dirty="0" smtClean="0">
                <a:solidFill>
                  <a:srgbClr val="0C0C0E"/>
                </a:solidFill>
                <a:uFill>
                  <a:solidFill>
                    <a:srgbClr val="0C0C0E"/>
                  </a:solidFill>
                </a:uFill>
              </a:rPr>
              <a:t> </a:t>
            </a:r>
            <a:r>
              <a:rPr lang="bs-Latn-BA" b="1" dirty="0" err="1" smtClean="0">
                <a:solidFill>
                  <a:srgbClr val="0C0C0E"/>
                </a:solidFill>
                <a:uFill>
                  <a:solidFill>
                    <a:srgbClr val="0C0C0E"/>
                  </a:solidFill>
                </a:uFill>
              </a:rPr>
              <a:t>paragraphs</a:t>
            </a:r>
            <a:r>
              <a:rPr b="1" dirty="0" smtClean="0">
                <a:solidFill>
                  <a:srgbClr val="0C0C0E"/>
                </a:solidFill>
                <a:uFill>
                  <a:solidFill>
                    <a:srgbClr val="0C0C0E"/>
                  </a:solidFill>
                </a:uFill>
              </a:rPr>
              <a:t> </a:t>
            </a:r>
            <a:r>
              <a:rPr b="1" dirty="0">
                <a:solidFill>
                  <a:srgbClr val="0C0C0E"/>
                </a:solidFill>
                <a:uFill>
                  <a:solidFill>
                    <a:srgbClr val="0C0C0E"/>
                  </a:solidFill>
                </a:uFill>
              </a:rPr>
              <a:t>(1) </a:t>
            </a:r>
            <a:r>
              <a:rPr lang="bs-Latn-BA" b="1" dirty="0" smtClean="0">
                <a:solidFill>
                  <a:srgbClr val="0C0C0E"/>
                </a:solidFill>
                <a:uFill>
                  <a:solidFill>
                    <a:srgbClr val="0C0C0E"/>
                  </a:solidFill>
                </a:uFill>
              </a:rPr>
              <a:t>and</a:t>
            </a:r>
            <a:r>
              <a:rPr b="1" dirty="0" smtClean="0">
                <a:solidFill>
                  <a:srgbClr val="0C0C0E"/>
                </a:solidFill>
                <a:uFill>
                  <a:solidFill>
                    <a:srgbClr val="0C0C0E"/>
                  </a:solidFill>
                </a:uFill>
              </a:rPr>
              <a:t> </a:t>
            </a:r>
            <a:r>
              <a:rPr b="1" dirty="0">
                <a:solidFill>
                  <a:srgbClr val="0C0C0E"/>
                </a:solidFill>
                <a:uFill>
                  <a:solidFill>
                    <a:srgbClr val="0C0C0E"/>
                  </a:solidFill>
                </a:uFill>
              </a:rPr>
              <a:t>(2)</a:t>
            </a:r>
          </a:p>
          <a:p>
            <a:pPr marL="0" indent="0" algn="just" defTabSz="425195">
              <a:spcBef>
                <a:spcPts val="0"/>
              </a:spcBef>
              <a:buSzTx/>
              <a:buFontTx/>
              <a:buNone/>
              <a:defRPr sz="1302">
                <a:uFill>
                  <a:solidFill>
                    <a:srgbClr val="000000"/>
                  </a:solidFill>
                </a:uFill>
              </a:defRPr>
            </a:pPr>
            <a:endParaRPr lang="bs-Latn-BA" b="1" dirty="0">
              <a:solidFill>
                <a:srgbClr val="0C0C0E"/>
              </a:solidFill>
              <a:uFill>
                <a:solidFill>
                  <a:srgbClr val="0C0C0E"/>
                </a:solidFill>
              </a:uFill>
              <a:ea typeface="Arial"/>
              <a:cs typeface="Arial"/>
            </a:endParaRPr>
          </a:p>
          <a:p>
            <a:pPr marL="0" indent="0" algn="just" defTabSz="425195">
              <a:spcBef>
                <a:spcPts val="0"/>
              </a:spcBef>
              <a:buSzTx/>
              <a:buFontTx/>
              <a:buNone/>
              <a:defRPr sz="1302">
                <a:uFill>
                  <a:solidFill>
                    <a:srgbClr val="000000"/>
                  </a:solidFill>
                </a:uFill>
              </a:defRPr>
            </a:pPr>
            <a:endParaRPr lang="bs-Latn-BA" b="1" dirty="0">
              <a:solidFill>
                <a:srgbClr val="0C0C0E"/>
              </a:solidFill>
              <a:uFill>
                <a:solidFill>
                  <a:srgbClr val="0C0C0E"/>
                </a:solidFill>
              </a:uFill>
              <a:latin typeface="Arial"/>
              <a:ea typeface="Arial"/>
              <a:cs typeface="Arial"/>
              <a:sym typeface="Arial"/>
            </a:endParaRPr>
          </a:p>
          <a:p>
            <a:pPr marL="0" indent="0" algn="just" defTabSz="425195">
              <a:spcBef>
                <a:spcPts val="0"/>
              </a:spcBef>
              <a:buSzTx/>
              <a:buFontTx/>
              <a:buNone/>
              <a:defRPr sz="1302">
                <a:uFill>
                  <a:solidFill>
                    <a:srgbClr val="000000"/>
                  </a:solidFill>
                </a:uFill>
              </a:defRPr>
            </a:pPr>
            <a:r>
              <a:rPr lang="en-US" sz="1700" dirty="0" smtClean="0">
                <a:solidFill>
                  <a:srgbClr val="231F20"/>
                </a:solidFill>
                <a:uFill>
                  <a:solidFill>
                    <a:srgbClr val="231F20"/>
                  </a:solidFill>
                </a:uFill>
                <a:latin typeface="Arial"/>
                <a:ea typeface="Arial"/>
                <a:cs typeface="Arial"/>
                <a:sym typeface="Arial"/>
              </a:rPr>
              <a:t>(</a:t>
            </a:r>
            <a:r>
              <a:rPr lang="en-US" sz="1700" dirty="0">
                <a:solidFill>
                  <a:srgbClr val="231F20"/>
                </a:solidFill>
                <a:uFill>
                  <a:solidFill>
                    <a:srgbClr val="231F20"/>
                  </a:solidFill>
                </a:uFill>
                <a:latin typeface="Arial"/>
                <a:ea typeface="Arial"/>
                <a:cs typeface="Arial"/>
                <a:sym typeface="Arial"/>
              </a:rPr>
              <a:t>1) Personal data shall not be </a:t>
            </a:r>
            <a:r>
              <a:rPr lang="en-US" sz="1700" dirty="0" smtClean="0">
                <a:solidFill>
                  <a:srgbClr val="231F20"/>
                </a:solidFill>
                <a:uFill>
                  <a:solidFill>
                    <a:srgbClr val="231F20"/>
                  </a:solidFill>
                </a:uFill>
                <a:latin typeface="Arial"/>
                <a:ea typeface="Arial"/>
                <a:cs typeface="Arial"/>
                <a:sym typeface="Arial"/>
              </a:rPr>
              <a:t>transferred </a:t>
            </a:r>
            <a:r>
              <a:rPr lang="en-US" sz="1700" dirty="0">
                <a:solidFill>
                  <a:srgbClr val="231F20"/>
                </a:solidFill>
                <a:uFill>
                  <a:solidFill>
                    <a:srgbClr val="231F20"/>
                  </a:solidFill>
                </a:uFill>
                <a:latin typeface="Arial"/>
                <a:ea typeface="Arial"/>
                <a:cs typeface="Arial"/>
                <a:sym typeface="Arial"/>
              </a:rPr>
              <a:t>from Bosnia and Herzegovina to </a:t>
            </a:r>
            <a:r>
              <a:rPr lang="en-US" sz="1700" dirty="0" smtClean="0">
                <a:solidFill>
                  <a:srgbClr val="231F20"/>
                </a:solidFill>
                <a:uFill>
                  <a:solidFill>
                    <a:srgbClr val="231F20"/>
                  </a:solidFill>
                </a:uFill>
                <a:latin typeface="Arial"/>
                <a:ea typeface="Arial"/>
                <a:cs typeface="Arial"/>
                <a:sym typeface="Arial"/>
              </a:rPr>
              <a:t>a</a:t>
            </a:r>
            <a:r>
              <a:rPr lang="bs-Latn-BA" sz="1700" dirty="0" err="1" smtClean="0">
                <a:solidFill>
                  <a:srgbClr val="231F20"/>
                </a:solidFill>
                <a:uFill>
                  <a:solidFill>
                    <a:srgbClr val="231F20"/>
                  </a:solidFill>
                </a:uFill>
                <a:latin typeface="Arial"/>
                <a:ea typeface="Arial"/>
                <a:cs typeface="Arial"/>
                <a:sym typeface="Arial"/>
              </a:rPr>
              <a:t>nother</a:t>
            </a:r>
            <a:r>
              <a:rPr lang="bs-Latn-BA" sz="1700" dirty="0" smtClean="0">
                <a:solidFill>
                  <a:srgbClr val="231F20"/>
                </a:solidFill>
                <a:uFill>
                  <a:solidFill>
                    <a:srgbClr val="231F20"/>
                  </a:solidFill>
                </a:uFill>
                <a:latin typeface="Arial"/>
                <a:ea typeface="Arial"/>
                <a:cs typeface="Arial"/>
                <a:sym typeface="Arial"/>
              </a:rPr>
              <a:t> country or </a:t>
            </a:r>
            <a:r>
              <a:rPr lang="bs-Latn-BA" sz="1700" dirty="0" err="1" smtClean="0">
                <a:solidFill>
                  <a:srgbClr val="231F20"/>
                </a:solidFill>
                <a:uFill>
                  <a:solidFill>
                    <a:srgbClr val="231F20"/>
                  </a:solidFill>
                </a:uFill>
                <a:latin typeface="Arial"/>
                <a:ea typeface="Arial"/>
                <a:cs typeface="Arial"/>
                <a:sym typeface="Arial"/>
              </a:rPr>
              <a:t>provided</a:t>
            </a:r>
            <a:r>
              <a:rPr lang="bs-Latn-BA" sz="1700" dirty="0" smtClean="0">
                <a:solidFill>
                  <a:srgbClr val="231F20"/>
                </a:solidFill>
                <a:uFill>
                  <a:solidFill>
                    <a:srgbClr val="231F20"/>
                  </a:solidFill>
                </a:uFill>
                <a:latin typeface="Arial"/>
                <a:ea typeface="Arial"/>
                <a:cs typeface="Arial"/>
                <a:sym typeface="Arial"/>
              </a:rPr>
              <a:t> for use to </a:t>
            </a:r>
            <a:r>
              <a:rPr lang="bs-Latn-BA" sz="1700" dirty="0" err="1" smtClean="0">
                <a:solidFill>
                  <a:srgbClr val="231F20"/>
                </a:solidFill>
                <a:uFill>
                  <a:solidFill>
                    <a:srgbClr val="231F20"/>
                  </a:solidFill>
                </a:uFill>
                <a:latin typeface="Arial"/>
                <a:ea typeface="Arial"/>
                <a:cs typeface="Arial"/>
                <a:sym typeface="Arial"/>
              </a:rPr>
              <a:t>any</a:t>
            </a:r>
            <a:r>
              <a:rPr lang="bs-Latn-BA" sz="1700" dirty="0" smtClean="0">
                <a:solidFill>
                  <a:srgbClr val="231F20"/>
                </a:solidFill>
                <a:uFill>
                  <a:solidFill>
                    <a:srgbClr val="231F20"/>
                  </a:solidFill>
                </a:uFill>
                <a:latin typeface="Arial"/>
                <a:ea typeface="Arial"/>
                <a:cs typeface="Arial"/>
                <a:sym typeface="Arial"/>
              </a:rPr>
              <a:t> international </a:t>
            </a:r>
            <a:r>
              <a:rPr lang="bs-Latn-BA" sz="1700" dirty="0" err="1" smtClean="0">
                <a:solidFill>
                  <a:srgbClr val="231F20"/>
                </a:solidFill>
                <a:uFill>
                  <a:solidFill>
                    <a:srgbClr val="231F20"/>
                  </a:solidFill>
                </a:uFill>
                <a:latin typeface="Arial"/>
                <a:ea typeface="Arial"/>
                <a:cs typeface="Arial"/>
                <a:sym typeface="Arial"/>
              </a:rPr>
              <a:t>organization</a:t>
            </a:r>
            <a:r>
              <a:rPr sz="1700" dirty="0" smtClean="0">
                <a:solidFill>
                  <a:srgbClr val="231F20"/>
                </a:solidFill>
                <a:uFill>
                  <a:solidFill>
                    <a:srgbClr val="231F20"/>
                  </a:solidFill>
                </a:uFill>
                <a:latin typeface="Arial"/>
                <a:ea typeface="Arial"/>
                <a:cs typeface="Arial"/>
                <a:sym typeface="Arial"/>
              </a:rPr>
              <a:t> </a:t>
            </a:r>
            <a:r>
              <a:rPr lang="bs-Latn-BA" sz="1700" dirty="0" err="1" smtClean="0">
                <a:solidFill>
                  <a:srgbClr val="231F20"/>
                </a:solidFill>
                <a:uFill>
                  <a:solidFill>
                    <a:srgbClr val="231F20"/>
                  </a:solidFill>
                </a:uFill>
                <a:latin typeface="Arial"/>
                <a:ea typeface="Arial"/>
                <a:cs typeface="Arial"/>
                <a:sym typeface="Arial"/>
              </a:rPr>
              <a:t>that</a:t>
            </a:r>
            <a:r>
              <a:rPr lang="bs-Latn-BA" sz="1700" dirty="0" smtClean="0">
                <a:solidFill>
                  <a:srgbClr val="231F20"/>
                </a:solidFill>
                <a:uFill>
                  <a:solidFill>
                    <a:srgbClr val="231F20"/>
                  </a:solidFill>
                </a:uFill>
                <a:latin typeface="Arial"/>
                <a:ea typeface="Arial"/>
                <a:cs typeface="Arial"/>
                <a:sym typeface="Arial"/>
              </a:rPr>
              <a:t> </a:t>
            </a:r>
            <a:r>
              <a:rPr lang="bs-Latn-BA" sz="1700" dirty="0" err="1" smtClean="0">
                <a:solidFill>
                  <a:srgbClr val="231F20"/>
                </a:solidFill>
                <a:uFill>
                  <a:solidFill>
                    <a:srgbClr val="231F20"/>
                  </a:solidFill>
                </a:uFill>
                <a:latin typeface="Arial"/>
                <a:ea typeface="Arial"/>
                <a:cs typeface="Arial"/>
                <a:sym typeface="Arial"/>
              </a:rPr>
              <a:t>applies</a:t>
            </a:r>
            <a:r>
              <a:rPr lang="bs-Latn-BA" sz="1700" dirty="0" smtClean="0">
                <a:solidFill>
                  <a:srgbClr val="231F20"/>
                </a:solidFill>
                <a:uFill>
                  <a:solidFill>
                    <a:srgbClr val="231F20"/>
                  </a:solidFill>
                </a:uFill>
                <a:latin typeface="Arial"/>
                <a:ea typeface="Arial"/>
                <a:cs typeface="Arial"/>
                <a:sym typeface="Arial"/>
              </a:rPr>
              <a:t> </a:t>
            </a:r>
            <a:r>
              <a:rPr lang="bs-Latn-BA" sz="1700" dirty="0" err="1" smtClean="0">
                <a:solidFill>
                  <a:srgbClr val="231F20"/>
                </a:solidFill>
                <a:uFill>
                  <a:solidFill>
                    <a:srgbClr val="231F20"/>
                  </a:solidFill>
                </a:uFill>
                <a:latin typeface="Arial"/>
                <a:ea typeface="Arial"/>
                <a:cs typeface="Arial"/>
                <a:sym typeface="Arial"/>
              </a:rPr>
              <a:t>adequate</a:t>
            </a:r>
            <a:r>
              <a:rPr lang="bs-Latn-BA" sz="1700" dirty="0">
                <a:solidFill>
                  <a:srgbClr val="231F20"/>
                </a:solidFill>
                <a:uFill>
                  <a:solidFill>
                    <a:srgbClr val="231F20"/>
                  </a:solidFill>
                </a:uFill>
                <a:latin typeface="Arial"/>
                <a:ea typeface="Arial"/>
                <a:cs typeface="Arial"/>
                <a:sym typeface="Arial"/>
              </a:rPr>
              <a:t> </a:t>
            </a:r>
            <a:r>
              <a:rPr lang="bs-Latn-BA" sz="1700" dirty="0" smtClean="0">
                <a:solidFill>
                  <a:srgbClr val="231F20"/>
                </a:solidFill>
                <a:uFill>
                  <a:solidFill>
                    <a:srgbClr val="231F20"/>
                  </a:solidFill>
                </a:uFill>
                <a:latin typeface="Arial"/>
                <a:ea typeface="Arial"/>
                <a:cs typeface="Arial"/>
                <a:sym typeface="Arial"/>
              </a:rPr>
              <a:t>personal data </a:t>
            </a:r>
            <a:r>
              <a:rPr lang="bs-Latn-BA" sz="1700" dirty="0" err="1" smtClean="0">
                <a:solidFill>
                  <a:srgbClr val="231F20"/>
                </a:solidFill>
                <a:uFill>
                  <a:solidFill>
                    <a:srgbClr val="231F20"/>
                  </a:solidFill>
                </a:uFill>
                <a:latin typeface="Arial"/>
                <a:ea typeface="Arial"/>
                <a:cs typeface="Arial"/>
                <a:sym typeface="Arial"/>
              </a:rPr>
              <a:t>protection</a:t>
            </a:r>
            <a:r>
              <a:rPr lang="bs-Latn-BA" sz="1700" dirty="0" smtClean="0">
                <a:solidFill>
                  <a:srgbClr val="231F20"/>
                </a:solidFill>
                <a:uFill>
                  <a:solidFill>
                    <a:srgbClr val="231F20"/>
                  </a:solidFill>
                </a:uFill>
                <a:latin typeface="Arial"/>
                <a:ea typeface="Arial"/>
                <a:cs typeface="Arial"/>
                <a:sym typeface="Arial"/>
              </a:rPr>
              <a:t> </a:t>
            </a:r>
            <a:r>
              <a:rPr lang="bs-Latn-BA" sz="1700" dirty="0" err="1" smtClean="0">
                <a:solidFill>
                  <a:srgbClr val="231F20"/>
                </a:solidFill>
                <a:uFill>
                  <a:solidFill>
                    <a:srgbClr val="231F20"/>
                  </a:solidFill>
                </a:uFill>
                <a:latin typeface="Arial"/>
                <a:ea typeface="Arial"/>
                <a:cs typeface="Arial"/>
                <a:sym typeface="Arial"/>
              </a:rPr>
              <a:t>measures</a:t>
            </a:r>
            <a:r>
              <a:rPr lang="bs-Latn-BA" sz="1700" dirty="0" smtClean="0">
                <a:solidFill>
                  <a:srgbClr val="231F20"/>
                </a:solidFill>
                <a:uFill>
                  <a:solidFill>
                    <a:srgbClr val="231F20"/>
                  </a:solidFill>
                </a:uFill>
                <a:latin typeface="Arial"/>
                <a:ea typeface="Arial"/>
                <a:cs typeface="Arial"/>
                <a:sym typeface="Arial"/>
              </a:rPr>
              <a:t> </a:t>
            </a:r>
            <a:r>
              <a:rPr lang="bs-Latn-BA" sz="1700" dirty="0" err="1" smtClean="0">
                <a:solidFill>
                  <a:srgbClr val="231F20"/>
                </a:solidFill>
                <a:uFill>
                  <a:solidFill>
                    <a:srgbClr val="231F20"/>
                  </a:solidFill>
                </a:uFill>
                <a:latin typeface="Arial"/>
                <a:ea typeface="Arial"/>
                <a:cs typeface="Arial"/>
                <a:sym typeface="Arial"/>
              </a:rPr>
              <a:t>stipulated</a:t>
            </a:r>
            <a:r>
              <a:rPr lang="bs-Latn-BA" sz="1700" dirty="0" smtClean="0">
                <a:solidFill>
                  <a:srgbClr val="231F20"/>
                </a:solidFill>
                <a:uFill>
                  <a:solidFill>
                    <a:srgbClr val="231F20"/>
                  </a:solidFill>
                </a:uFill>
                <a:latin typeface="Arial"/>
                <a:ea typeface="Arial"/>
                <a:cs typeface="Arial"/>
                <a:sym typeface="Arial"/>
              </a:rPr>
              <a:t> by </a:t>
            </a:r>
            <a:r>
              <a:rPr lang="bs-Latn-BA" sz="1700" dirty="0" err="1" smtClean="0">
                <a:solidFill>
                  <a:srgbClr val="231F20"/>
                </a:solidFill>
                <a:uFill>
                  <a:solidFill>
                    <a:srgbClr val="231F20"/>
                  </a:solidFill>
                </a:uFill>
                <a:latin typeface="Arial"/>
                <a:ea typeface="Arial"/>
                <a:cs typeface="Arial"/>
                <a:sym typeface="Arial"/>
              </a:rPr>
              <a:t>this</a:t>
            </a:r>
            <a:r>
              <a:rPr lang="bs-Latn-BA" sz="1700" dirty="0" smtClean="0">
                <a:solidFill>
                  <a:srgbClr val="231F20"/>
                </a:solidFill>
                <a:uFill>
                  <a:solidFill>
                    <a:srgbClr val="231F20"/>
                  </a:solidFill>
                </a:uFill>
                <a:latin typeface="Arial"/>
                <a:ea typeface="Arial"/>
                <a:cs typeface="Arial"/>
                <a:sym typeface="Arial"/>
              </a:rPr>
              <a:t> Law.</a:t>
            </a:r>
            <a:endParaRPr sz="1700" dirty="0">
              <a:solidFill>
                <a:srgbClr val="231F20"/>
              </a:solidFill>
              <a:uFill>
                <a:solidFill>
                  <a:srgbClr val="231F20"/>
                </a:solidFill>
              </a:uFill>
              <a:latin typeface="Arial"/>
              <a:ea typeface="Arial"/>
              <a:cs typeface="Arial"/>
              <a:sym typeface="Arial"/>
            </a:endParaRPr>
          </a:p>
          <a:p>
            <a:pPr marL="0" indent="0" algn="just" defTabSz="425195">
              <a:spcBef>
                <a:spcPts val="0"/>
              </a:spcBef>
              <a:buSzTx/>
              <a:buFontTx/>
              <a:buNone/>
              <a:defRPr sz="1302">
                <a:uFill>
                  <a:solidFill>
                    <a:srgbClr val="000000"/>
                  </a:solidFill>
                </a:uFill>
              </a:defRPr>
            </a:pPr>
            <a:r>
              <a:rPr lang="en-US" sz="1700" dirty="0">
                <a:solidFill>
                  <a:srgbClr val="231F20"/>
                </a:solidFill>
                <a:uFill>
                  <a:solidFill>
                    <a:srgbClr val="231F20"/>
                  </a:solidFill>
                </a:uFill>
                <a:latin typeface="Arial"/>
                <a:ea typeface="Arial"/>
                <a:cs typeface="Arial"/>
                <a:sym typeface="Arial"/>
              </a:rPr>
              <a:t>(</a:t>
            </a:r>
            <a:r>
              <a:rPr lang="en-US" sz="1700" dirty="0" smtClean="0">
                <a:solidFill>
                  <a:srgbClr val="231F20"/>
                </a:solidFill>
                <a:uFill>
                  <a:solidFill>
                    <a:srgbClr val="231F20"/>
                  </a:solidFill>
                </a:uFill>
                <a:latin typeface="Arial"/>
                <a:ea typeface="Arial"/>
                <a:cs typeface="Arial"/>
                <a:sym typeface="Arial"/>
              </a:rPr>
              <a:t>2)</a:t>
            </a:r>
            <a:r>
              <a:rPr lang="bs-Latn-BA" sz="1700" dirty="0" smtClean="0">
                <a:solidFill>
                  <a:srgbClr val="231F20"/>
                </a:solidFill>
                <a:uFill>
                  <a:solidFill>
                    <a:srgbClr val="231F20"/>
                  </a:solidFill>
                </a:uFill>
                <a:latin typeface="Arial"/>
                <a:ea typeface="Arial"/>
                <a:cs typeface="Arial"/>
                <a:sym typeface="Arial"/>
              </a:rPr>
              <a:t> </a:t>
            </a:r>
            <a:r>
              <a:rPr lang="en-US" sz="1700" dirty="0" smtClean="0">
                <a:solidFill>
                  <a:srgbClr val="231F20"/>
                </a:solidFill>
                <a:uFill>
                  <a:solidFill>
                    <a:srgbClr val="231F20"/>
                  </a:solidFill>
                </a:uFill>
                <a:latin typeface="Arial"/>
                <a:ea typeface="Arial"/>
                <a:cs typeface="Arial"/>
                <a:sym typeface="Arial"/>
              </a:rPr>
              <a:t>Adequacy </a:t>
            </a:r>
            <a:r>
              <a:rPr lang="en-US" sz="1700" dirty="0">
                <a:solidFill>
                  <a:srgbClr val="231F20"/>
                </a:solidFill>
                <a:uFill>
                  <a:solidFill>
                    <a:srgbClr val="231F20"/>
                  </a:solidFill>
                </a:uFill>
                <a:latin typeface="Arial"/>
                <a:ea typeface="Arial"/>
                <a:cs typeface="Arial"/>
                <a:sym typeface="Arial"/>
              </a:rPr>
              <a:t>of safeguards referred to in paragraph (1) of this Article is estimated on the basis of specific circumstances in which the transfer of personal data is conducted, in which particularly the following shall be taken into account:</a:t>
            </a:r>
          </a:p>
          <a:p>
            <a:pPr marL="0" indent="0" algn="just" defTabSz="425195">
              <a:spcBef>
                <a:spcPts val="0"/>
              </a:spcBef>
              <a:buSzTx/>
              <a:buFontTx/>
              <a:buNone/>
              <a:defRPr sz="1302">
                <a:uFill>
                  <a:solidFill>
                    <a:srgbClr val="000000"/>
                  </a:solidFill>
                </a:uFill>
              </a:defRPr>
            </a:pPr>
            <a:r>
              <a:rPr lang="en-US" sz="1700" dirty="0" smtClean="0">
                <a:solidFill>
                  <a:srgbClr val="231F20"/>
                </a:solidFill>
                <a:uFill>
                  <a:solidFill>
                    <a:srgbClr val="231F20"/>
                  </a:solidFill>
                </a:uFill>
                <a:latin typeface="Arial"/>
                <a:ea typeface="Arial"/>
                <a:cs typeface="Arial"/>
                <a:sym typeface="Arial"/>
              </a:rPr>
              <a:t>a)</a:t>
            </a:r>
            <a:r>
              <a:rPr lang="bs-Latn-BA" sz="1700" dirty="0" smtClean="0">
                <a:solidFill>
                  <a:srgbClr val="231F20"/>
                </a:solidFill>
                <a:uFill>
                  <a:solidFill>
                    <a:srgbClr val="231F20"/>
                  </a:solidFill>
                </a:uFill>
                <a:latin typeface="Arial"/>
                <a:ea typeface="Arial"/>
                <a:cs typeface="Arial"/>
                <a:sym typeface="Arial"/>
              </a:rPr>
              <a:t> </a:t>
            </a:r>
            <a:r>
              <a:rPr lang="en-US" sz="1700" dirty="0" smtClean="0">
                <a:solidFill>
                  <a:srgbClr val="231F20"/>
                </a:solidFill>
                <a:uFill>
                  <a:solidFill>
                    <a:srgbClr val="231F20"/>
                  </a:solidFill>
                </a:uFill>
                <a:latin typeface="Arial"/>
                <a:ea typeface="Arial"/>
                <a:cs typeface="Arial"/>
                <a:sym typeface="Arial"/>
              </a:rPr>
              <a:t>types </a:t>
            </a:r>
            <a:r>
              <a:rPr lang="en-US" sz="1700" dirty="0">
                <a:solidFill>
                  <a:srgbClr val="231F20"/>
                </a:solidFill>
                <a:uFill>
                  <a:solidFill>
                    <a:srgbClr val="231F20"/>
                  </a:solidFill>
                </a:uFill>
                <a:latin typeface="Arial"/>
                <a:ea typeface="Arial"/>
                <a:cs typeface="Arial"/>
                <a:sym typeface="Arial"/>
              </a:rPr>
              <a:t>of personal data</a:t>
            </a:r>
            <a:r>
              <a:rPr lang="en-US" sz="1700" dirty="0" smtClean="0">
                <a:solidFill>
                  <a:srgbClr val="231F20"/>
                </a:solidFill>
                <a:uFill>
                  <a:solidFill>
                    <a:srgbClr val="231F20"/>
                  </a:solidFill>
                </a:uFill>
                <a:latin typeface="Arial"/>
                <a:ea typeface="Arial"/>
                <a:cs typeface="Arial"/>
                <a:sym typeface="Arial"/>
              </a:rPr>
              <a:t>;</a:t>
            </a:r>
          </a:p>
          <a:p>
            <a:pPr marL="0" indent="0" algn="just" defTabSz="425195">
              <a:spcBef>
                <a:spcPts val="0"/>
              </a:spcBef>
              <a:buSzTx/>
              <a:buNone/>
              <a:defRPr sz="1302">
                <a:uFill>
                  <a:solidFill>
                    <a:srgbClr val="000000"/>
                  </a:solidFill>
                </a:uFill>
              </a:defRPr>
            </a:pPr>
            <a:r>
              <a:rPr lang="bs-Latn-BA" sz="1700" dirty="0" smtClean="0">
                <a:solidFill>
                  <a:srgbClr val="231F20"/>
                </a:solidFill>
                <a:uFill>
                  <a:solidFill>
                    <a:srgbClr val="231F20"/>
                  </a:solidFill>
                </a:uFill>
                <a:latin typeface="Arial"/>
                <a:ea typeface="Arial"/>
                <a:cs typeface="Arial"/>
                <a:sym typeface="Arial"/>
              </a:rPr>
              <a:t>b) </a:t>
            </a:r>
            <a:r>
              <a:rPr lang="en-US" sz="1700" dirty="0" smtClean="0">
                <a:solidFill>
                  <a:srgbClr val="231F20"/>
                </a:solidFill>
                <a:uFill>
                  <a:solidFill>
                    <a:srgbClr val="231F20"/>
                  </a:solidFill>
                </a:uFill>
                <a:latin typeface="Arial"/>
                <a:ea typeface="Arial"/>
                <a:cs typeface="Arial"/>
                <a:sym typeface="Arial"/>
              </a:rPr>
              <a:t>the </a:t>
            </a:r>
            <a:r>
              <a:rPr lang="en-US" sz="1700" dirty="0">
                <a:solidFill>
                  <a:srgbClr val="231F20"/>
                </a:solidFill>
                <a:uFill>
                  <a:solidFill>
                    <a:srgbClr val="231F20"/>
                  </a:solidFill>
                </a:uFill>
                <a:latin typeface="Arial"/>
                <a:ea typeface="Arial"/>
                <a:cs typeface="Arial"/>
                <a:sym typeface="Arial"/>
              </a:rPr>
              <a:t>purpose and period of processing</a:t>
            </a:r>
            <a:r>
              <a:rPr lang="en-US" sz="1700" dirty="0" smtClean="0">
                <a:solidFill>
                  <a:srgbClr val="231F20"/>
                </a:solidFill>
                <a:uFill>
                  <a:solidFill>
                    <a:srgbClr val="231F20"/>
                  </a:solidFill>
                </a:uFill>
                <a:latin typeface="Arial"/>
                <a:ea typeface="Arial"/>
                <a:cs typeface="Arial"/>
                <a:sym typeface="Arial"/>
              </a:rPr>
              <a:t>;</a:t>
            </a:r>
            <a:endParaRPr lang="bs-Latn-BA" sz="1700" dirty="0" smtClean="0">
              <a:solidFill>
                <a:srgbClr val="231F20"/>
              </a:solidFill>
              <a:uFill>
                <a:solidFill>
                  <a:srgbClr val="231F20"/>
                </a:solidFill>
              </a:uFill>
              <a:latin typeface="Arial"/>
              <a:ea typeface="Arial"/>
              <a:cs typeface="Arial"/>
              <a:sym typeface="Arial"/>
            </a:endParaRPr>
          </a:p>
          <a:p>
            <a:pPr marL="0" indent="0" algn="just" defTabSz="425195">
              <a:spcBef>
                <a:spcPts val="0"/>
              </a:spcBef>
              <a:buSzTx/>
              <a:buNone/>
              <a:defRPr sz="1302">
                <a:uFill>
                  <a:solidFill>
                    <a:srgbClr val="000000"/>
                  </a:solidFill>
                </a:uFill>
              </a:defRPr>
            </a:pPr>
            <a:r>
              <a:rPr lang="bs-Latn-BA" sz="1700" dirty="0" smtClean="0">
                <a:solidFill>
                  <a:srgbClr val="231F20"/>
                </a:solidFill>
                <a:uFill>
                  <a:solidFill>
                    <a:srgbClr val="231F20"/>
                  </a:solidFill>
                </a:uFill>
                <a:latin typeface="Arial"/>
                <a:ea typeface="Arial"/>
                <a:cs typeface="Arial"/>
                <a:sym typeface="Arial"/>
              </a:rPr>
              <a:t>c) </a:t>
            </a:r>
            <a:r>
              <a:rPr lang="en-US" sz="1700" dirty="0" smtClean="0">
                <a:solidFill>
                  <a:srgbClr val="231F20"/>
                </a:solidFill>
                <a:uFill>
                  <a:solidFill>
                    <a:srgbClr val="231F20"/>
                  </a:solidFill>
                </a:uFill>
                <a:latin typeface="Arial"/>
                <a:ea typeface="Arial"/>
                <a:cs typeface="Arial"/>
                <a:sym typeface="Arial"/>
              </a:rPr>
              <a:t>the </a:t>
            </a:r>
            <a:r>
              <a:rPr lang="en-US" sz="1700" dirty="0">
                <a:solidFill>
                  <a:srgbClr val="231F20"/>
                </a:solidFill>
                <a:uFill>
                  <a:solidFill>
                    <a:srgbClr val="231F20"/>
                  </a:solidFill>
                </a:uFill>
                <a:latin typeface="Arial"/>
                <a:ea typeface="Arial"/>
                <a:cs typeface="Arial"/>
                <a:sym typeface="Arial"/>
              </a:rPr>
              <a:t>country in which data is transferred;</a:t>
            </a:r>
          </a:p>
          <a:p>
            <a:pPr marL="0" indent="0" algn="just" defTabSz="425195">
              <a:spcBef>
                <a:spcPts val="0"/>
              </a:spcBef>
              <a:buSzTx/>
              <a:buNone/>
              <a:defRPr sz="1302">
                <a:uFill>
                  <a:solidFill>
                    <a:srgbClr val="000000"/>
                  </a:solidFill>
                </a:uFill>
              </a:defRPr>
            </a:pPr>
            <a:r>
              <a:rPr lang="bs-Latn-BA" sz="1700" dirty="0" smtClean="0">
                <a:solidFill>
                  <a:srgbClr val="231F20"/>
                </a:solidFill>
                <a:uFill>
                  <a:solidFill>
                    <a:srgbClr val="231F20"/>
                  </a:solidFill>
                </a:uFill>
                <a:latin typeface="Arial"/>
                <a:ea typeface="Arial"/>
                <a:cs typeface="Arial"/>
                <a:sym typeface="Arial"/>
              </a:rPr>
              <a:t>d) </a:t>
            </a:r>
            <a:r>
              <a:rPr lang="en-US" sz="1700" dirty="0" smtClean="0">
                <a:solidFill>
                  <a:srgbClr val="231F20"/>
                </a:solidFill>
                <a:uFill>
                  <a:solidFill>
                    <a:srgbClr val="231F20"/>
                  </a:solidFill>
                </a:uFill>
                <a:latin typeface="Arial"/>
                <a:ea typeface="Arial"/>
                <a:cs typeface="Arial"/>
                <a:sym typeface="Arial"/>
              </a:rPr>
              <a:t>statutory </a:t>
            </a:r>
            <a:r>
              <a:rPr lang="en-US" sz="1700" dirty="0">
                <a:solidFill>
                  <a:srgbClr val="231F20"/>
                </a:solidFill>
                <a:uFill>
                  <a:solidFill>
                    <a:srgbClr val="231F20"/>
                  </a:solidFill>
                </a:uFill>
                <a:latin typeface="Arial"/>
                <a:ea typeface="Arial"/>
                <a:cs typeface="Arial"/>
                <a:sym typeface="Arial"/>
              </a:rPr>
              <a:t>rules in force in the country in which data are transferred;</a:t>
            </a:r>
          </a:p>
          <a:p>
            <a:pPr marL="0" indent="0" algn="just" defTabSz="425195">
              <a:spcBef>
                <a:spcPts val="0"/>
              </a:spcBef>
              <a:buSzTx/>
              <a:buNone/>
              <a:defRPr sz="1302">
                <a:uFill>
                  <a:solidFill>
                    <a:srgbClr val="000000"/>
                  </a:solidFill>
                </a:uFill>
              </a:defRPr>
            </a:pPr>
            <a:r>
              <a:rPr lang="bs-Latn-BA" sz="1700" dirty="0" smtClean="0">
                <a:solidFill>
                  <a:srgbClr val="231F20"/>
                </a:solidFill>
                <a:uFill>
                  <a:solidFill>
                    <a:srgbClr val="231F20"/>
                  </a:solidFill>
                </a:uFill>
                <a:latin typeface="Arial"/>
                <a:ea typeface="Arial"/>
                <a:cs typeface="Arial"/>
                <a:sym typeface="Arial"/>
              </a:rPr>
              <a:t>e) </a:t>
            </a:r>
            <a:r>
              <a:rPr lang="en-US" sz="1700" dirty="0" smtClean="0">
                <a:solidFill>
                  <a:srgbClr val="231F20"/>
                </a:solidFill>
                <a:uFill>
                  <a:solidFill>
                    <a:srgbClr val="231F20"/>
                  </a:solidFill>
                </a:uFill>
                <a:latin typeface="Arial"/>
                <a:ea typeface="Arial"/>
                <a:cs typeface="Arial"/>
                <a:sym typeface="Arial"/>
              </a:rPr>
              <a:t>professional </a:t>
            </a:r>
            <a:r>
              <a:rPr lang="en-US" sz="1700" dirty="0">
                <a:solidFill>
                  <a:srgbClr val="231F20"/>
                </a:solidFill>
                <a:uFill>
                  <a:solidFill>
                    <a:srgbClr val="231F20"/>
                  </a:solidFill>
                </a:uFill>
                <a:latin typeface="Arial"/>
                <a:ea typeface="Arial"/>
                <a:cs typeface="Arial"/>
                <a:sym typeface="Arial"/>
              </a:rPr>
              <a:t>rules and security measures that must be respected in that country</a:t>
            </a:r>
            <a:r>
              <a:rPr lang="en-US" sz="1700" dirty="0" smtClean="0">
                <a:solidFill>
                  <a:srgbClr val="231F20"/>
                </a:solidFill>
                <a:uFill>
                  <a:solidFill>
                    <a:srgbClr val="231F20"/>
                  </a:solidFill>
                </a:uFill>
                <a:latin typeface="Arial"/>
                <a:ea typeface="Arial"/>
                <a:cs typeface="Arial"/>
                <a:sym typeface="Arial"/>
              </a:rPr>
              <a:t>.</a:t>
            </a:r>
            <a:endParaRPr lang="bs-Latn-BA" sz="1700" dirty="0" smtClean="0">
              <a:solidFill>
                <a:srgbClr val="231F20"/>
              </a:solidFill>
              <a:uFill>
                <a:solidFill>
                  <a:srgbClr val="231F20"/>
                </a:solidFill>
              </a:uFill>
              <a:latin typeface="Arial"/>
              <a:ea typeface="Arial"/>
              <a:cs typeface="Arial"/>
              <a:sym typeface="Arial"/>
            </a:endParaRPr>
          </a:p>
          <a:p>
            <a:pPr marL="0" indent="0" algn="just" defTabSz="425195">
              <a:spcBef>
                <a:spcPts val="0"/>
              </a:spcBef>
              <a:buSzTx/>
              <a:buNone/>
              <a:defRPr sz="1302">
                <a:uFill>
                  <a:solidFill>
                    <a:srgbClr val="000000"/>
                  </a:solidFill>
                </a:uFill>
              </a:defRPr>
            </a:pPr>
            <a:endParaRPr lang="en-US" sz="1700" dirty="0">
              <a:solidFill>
                <a:srgbClr val="231F20"/>
              </a:solidFill>
              <a:uFill>
                <a:solidFill>
                  <a:srgbClr val="231F20"/>
                </a:solidFill>
              </a:uFill>
              <a:latin typeface="Arial"/>
              <a:ea typeface="Arial"/>
              <a:cs typeface="Arial"/>
              <a:sym typeface="Arial"/>
            </a:endParaRPr>
          </a:p>
          <a:p>
            <a:pPr marL="0" indent="0" algn="just" defTabSz="418109">
              <a:spcBef>
                <a:spcPts val="0"/>
              </a:spcBef>
              <a:buSzTx/>
              <a:buFontTx/>
              <a:buNone/>
              <a:defRPr sz="1674" b="1" i="1">
                <a:uFill>
                  <a:solidFill>
                    <a:srgbClr val="000000"/>
                  </a:solidFill>
                </a:uFill>
                <a:latin typeface="Arial"/>
                <a:ea typeface="Arial"/>
                <a:cs typeface="Arial"/>
                <a:sym typeface="Arial"/>
              </a:defRPr>
            </a:pPr>
            <a:endParaRPr sz="1116" dirty="0">
              <a:solidFill>
                <a:srgbClr val="231F20"/>
              </a:solidFill>
              <a:uFill>
                <a:solidFill>
                  <a:srgbClr val="231F20"/>
                </a:solidFill>
              </a:uFill>
              <a:latin typeface="Times New Roman"/>
              <a:ea typeface="Times New Roman"/>
              <a:cs typeface="Times New Roman"/>
              <a:sym typeface="Times New Roman"/>
            </a:endParaRPr>
          </a:p>
          <a:p>
            <a:pPr marL="0" indent="0" algn="just" defTabSz="418109">
              <a:spcBef>
                <a:spcPts val="0"/>
              </a:spcBef>
              <a:buSzTx/>
              <a:buFontTx/>
              <a:buNone/>
              <a:defRPr sz="1674" b="1" i="1">
                <a:uFill>
                  <a:solidFill>
                    <a:srgbClr val="000000"/>
                  </a:solidFill>
                </a:uFill>
                <a:latin typeface="Arial"/>
                <a:ea typeface="Arial"/>
                <a:cs typeface="Arial"/>
                <a:sym typeface="Arial"/>
              </a:defRPr>
            </a:pPr>
            <a:r>
              <a:rPr lang="bs-Latn-BA" sz="1900" dirty="0" err="1">
                <a:solidFill>
                  <a:srgbClr val="231F20"/>
                </a:solidFill>
                <a:uFill>
                  <a:solidFill>
                    <a:srgbClr val="231F20"/>
                  </a:solidFill>
                </a:uFill>
              </a:rPr>
              <a:t>C</a:t>
            </a:r>
            <a:r>
              <a:rPr lang="bs-Latn-BA" sz="1900" dirty="0" err="1" smtClean="0">
                <a:solidFill>
                  <a:srgbClr val="231F20"/>
                </a:solidFill>
                <a:uFill>
                  <a:solidFill>
                    <a:srgbClr val="231F20"/>
                  </a:solidFill>
                </a:uFill>
              </a:rPr>
              <a:t>ountries</a:t>
            </a:r>
            <a:r>
              <a:rPr lang="bs-Latn-BA" sz="1900" dirty="0" smtClean="0">
                <a:solidFill>
                  <a:srgbClr val="231F20"/>
                </a:solidFill>
                <a:uFill>
                  <a:solidFill>
                    <a:srgbClr val="231F20"/>
                  </a:solidFill>
                </a:uFill>
              </a:rPr>
              <a:t> and international </a:t>
            </a:r>
            <a:r>
              <a:rPr lang="bs-Latn-BA" sz="1900" dirty="0" err="1" smtClean="0">
                <a:solidFill>
                  <a:srgbClr val="231F20"/>
                </a:solidFill>
                <a:uFill>
                  <a:solidFill>
                    <a:srgbClr val="231F20"/>
                  </a:solidFill>
                </a:uFill>
              </a:rPr>
              <a:t>organizations</a:t>
            </a:r>
            <a:r>
              <a:rPr lang="bs-Latn-BA" sz="1900" dirty="0" smtClean="0">
                <a:solidFill>
                  <a:srgbClr val="231F20"/>
                </a:solidFill>
                <a:uFill>
                  <a:solidFill>
                    <a:srgbClr val="231F20"/>
                  </a:solidFill>
                </a:uFill>
              </a:rPr>
              <a:t> </a:t>
            </a:r>
            <a:r>
              <a:rPr lang="bs-Latn-BA" sz="1900" dirty="0" err="1" smtClean="0">
                <a:solidFill>
                  <a:srgbClr val="231F20"/>
                </a:solidFill>
                <a:uFill>
                  <a:solidFill>
                    <a:srgbClr val="231F20"/>
                  </a:solidFill>
                </a:uFill>
              </a:rPr>
              <a:t>that</a:t>
            </a:r>
            <a:r>
              <a:rPr lang="bs-Latn-BA" sz="1900" dirty="0" smtClean="0">
                <a:solidFill>
                  <a:srgbClr val="231F20"/>
                </a:solidFill>
                <a:uFill>
                  <a:solidFill>
                    <a:srgbClr val="231F20"/>
                  </a:solidFill>
                </a:uFill>
              </a:rPr>
              <a:t> </a:t>
            </a:r>
            <a:r>
              <a:rPr lang="bs-Latn-BA" sz="1900" dirty="0" err="1" smtClean="0">
                <a:solidFill>
                  <a:srgbClr val="231F20"/>
                </a:solidFill>
                <a:uFill>
                  <a:solidFill>
                    <a:srgbClr val="231F20"/>
                  </a:solidFill>
                </a:uFill>
              </a:rPr>
              <a:t>apply</a:t>
            </a:r>
            <a:r>
              <a:rPr lang="bs-Latn-BA" sz="1900" dirty="0" smtClean="0">
                <a:solidFill>
                  <a:srgbClr val="231F20"/>
                </a:solidFill>
                <a:uFill>
                  <a:solidFill>
                    <a:srgbClr val="231F20"/>
                  </a:solidFill>
                </a:uFill>
              </a:rPr>
              <a:t> </a:t>
            </a:r>
            <a:r>
              <a:rPr lang="bs-Latn-BA" sz="1900" dirty="0" err="1" smtClean="0">
                <a:solidFill>
                  <a:srgbClr val="231F20"/>
                </a:solidFill>
                <a:uFill>
                  <a:solidFill>
                    <a:srgbClr val="231F20"/>
                  </a:solidFill>
                </a:uFill>
              </a:rPr>
              <a:t>adequate</a:t>
            </a:r>
            <a:r>
              <a:rPr lang="bs-Latn-BA" sz="1900" dirty="0" smtClean="0">
                <a:solidFill>
                  <a:srgbClr val="231F20"/>
                </a:solidFill>
                <a:uFill>
                  <a:solidFill>
                    <a:srgbClr val="231F20"/>
                  </a:solidFill>
                </a:uFill>
              </a:rPr>
              <a:t> personal data </a:t>
            </a:r>
            <a:r>
              <a:rPr lang="bs-Latn-BA" sz="1900" dirty="0" err="1" smtClean="0">
                <a:solidFill>
                  <a:srgbClr val="231F20"/>
                </a:solidFill>
                <a:uFill>
                  <a:solidFill>
                    <a:srgbClr val="231F20"/>
                  </a:solidFill>
                </a:uFill>
              </a:rPr>
              <a:t>protection</a:t>
            </a:r>
            <a:r>
              <a:rPr lang="bs-Latn-BA" sz="1900" dirty="0" smtClean="0">
                <a:solidFill>
                  <a:srgbClr val="231F20"/>
                </a:solidFill>
                <a:uFill>
                  <a:solidFill>
                    <a:srgbClr val="231F20"/>
                  </a:solidFill>
                </a:uFill>
              </a:rPr>
              <a:t> </a:t>
            </a:r>
            <a:r>
              <a:rPr lang="bs-Latn-BA" sz="1900" dirty="0" err="1" smtClean="0">
                <a:solidFill>
                  <a:srgbClr val="231F20"/>
                </a:solidFill>
                <a:uFill>
                  <a:solidFill>
                    <a:srgbClr val="231F20"/>
                  </a:solidFill>
                </a:uFill>
              </a:rPr>
              <a:t>measures</a:t>
            </a:r>
            <a:r>
              <a:rPr lang="bs-Latn-BA" sz="1900" dirty="0" smtClean="0">
                <a:solidFill>
                  <a:srgbClr val="231F20"/>
                </a:solidFill>
                <a:uFill>
                  <a:solidFill>
                    <a:srgbClr val="231F20"/>
                  </a:solidFill>
                </a:uFill>
              </a:rPr>
              <a:t> are </a:t>
            </a:r>
            <a:r>
              <a:rPr lang="bs-Latn-BA" sz="1900" dirty="0" err="1" smtClean="0">
                <a:solidFill>
                  <a:srgbClr val="231F20"/>
                </a:solidFill>
                <a:uFill>
                  <a:solidFill>
                    <a:srgbClr val="231F20"/>
                  </a:solidFill>
                </a:uFill>
              </a:rPr>
              <a:t>those</a:t>
            </a:r>
            <a:r>
              <a:rPr lang="bs-Latn-BA" sz="1900" dirty="0" smtClean="0">
                <a:solidFill>
                  <a:srgbClr val="231F20"/>
                </a:solidFill>
                <a:uFill>
                  <a:solidFill>
                    <a:srgbClr val="231F20"/>
                  </a:solidFill>
                </a:uFill>
              </a:rPr>
              <a:t> </a:t>
            </a:r>
            <a:r>
              <a:rPr lang="bs-Latn-BA" sz="1900" dirty="0" err="1" smtClean="0">
                <a:solidFill>
                  <a:srgbClr val="231F20"/>
                </a:solidFill>
                <a:uFill>
                  <a:solidFill>
                    <a:srgbClr val="231F20"/>
                  </a:solidFill>
                </a:uFill>
              </a:rPr>
              <a:t>that</a:t>
            </a:r>
            <a:r>
              <a:rPr lang="bs-Latn-BA" sz="1900" dirty="0" smtClean="0">
                <a:solidFill>
                  <a:srgbClr val="231F20"/>
                </a:solidFill>
                <a:uFill>
                  <a:solidFill>
                    <a:srgbClr val="231F20"/>
                  </a:solidFill>
                </a:uFill>
              </a:rPr>
              <a:t> </a:t>
            </a:r>
            <a:r>
              <a:rPr lang="bs-Latn-BA" sz="1900" dirty="0" err="1" smtClean="0">
                <a:solidFill>
                  <a:srgbClr val="231F20"/>
                </a:solidFill>
                <a:uFill>
                  <a:solidFill>
                    <a:srgbClr val="231F20"/>
                  </a:solidFill>
                </a:uFill>
              </a:rPr>
              <a:t>signed</a:t>
            </a:r>
            <a:r>
              <a:rPr lang="bs-Latn-BA" sz="1900" dirty="0" smtClean="0">
                <a:solidFill>
                  <a:srgbClr val="231F20"/>
                </a:solidFill>
                <a:uFill>
                  <a:solidFill>
                    <a:srgbClr val="231F20"/>
                  </a:solidFill>
                </a:uFill>
              </a:rPr>
              <a:t> the </a:t>
            </a:r>
            <a:r>
              <a:rPr lang="en-US" sz="1900" dirty="0">
                <a:sym typeface="Arial"/>
              </a:rPr>
              <a:t>Convention for the Protection of Individuals with regard to Automatic Processing of Personal Data (ETS. 108</a:t>
            </a:r>
            <a:r>
              <a:rPr lang="en-US" sz="1900" dirty="0" smtClean="0">
                <a:sym typeface="Arial"/>
              </a:rPr>
              <a:t>)</a:t>
            </a:r>
            <a:r>
              <a:rPr lang="bs-Latn-BA" sz="1900" dirty="0" smtClean="0">
                <a:solidFill>
                  <a:srgbClr val="231F20"/>
                </a:solidFill>
                <a:uFill>
                  <a:solidFill>
                    <a:srgbClr val="231F20"/>
                  </a:solidFill>
                </a:uFill>
              </a:rPr>
              <a:t> </a:t>
            </a:r>
            <a:r>
              <a:rPr sz="1900" dirty="0" smtClean="0">
                <a:solidFill>
                  <a:srgbClr val="231F20"/>
                </a:solidFill>
                <a:uFill>
                  <a:solidFill>
                    <a:srgbClr val="231F20"/>
                  </a:solidFill>
                </a:uFill>
              </a:rPr>
              <a:t>28</a:t>
            </a:r>
            <a:r>
              <a:rPr lang="bs-Latn-BA" sz="1900" dirty="0" smtClean="0">
                <a:solidFill>
                  <a:srgbClr val="231F20"/>
                </a:solidFill>
                <a:uFill>
                  <a:solidFill>
                    <a:srgbClr val="231F20"/>
                  </a:solidFill>
                </a:uFill>
              </a:rPr>
              <a:t> </a:t>
            </a:r>
            <a:r>
              <a:rPr lang="bs-Latn-BA" sz="1900" dirty="0" err="1" smtClean="0">
                <a:solidFill>
                  <a:srgbClr val="231F20"/>
                </a:solidFill>
                <a:uFill>
                  <a:solidFill>
                    <a:srgbClr val="231F20"/>
                  </a:solidFill>
                </a:uFill>
              </a:rPr>
              <a:t>January</a:t>
            </a:r>
            <a:r>
              <a:rPr lang="bs-Latn-BA" sz="1900" dirty="0" smtClean="0">
                <a:solidFill>
                  <a:srgbClr val="231F20"/>
                </a:solidFill>
                <a:uFill>
                  <a:solidFill>
                    <a:srgbClr val="231F20"/>
                  </a:solidFill>
                </a:uFill>
              </a:rPr>
              <a:t>, </a:t>
            </a:r>
            <a:r>
              <a:rPr sz="1900" dirty="0" smtClean="0">
                <a:solidFill>
                  <a:srgbClr val="231F20"/>
                </a:solidFill>
                <a:uFill>
                  <a:solidFill>
                    <a:srgbClr val="231F20"/>
                  </a:solidFill>
                </a:uFill>
              </a:rPr>
              <a:t>1981</a:t>
            </a:r>
            <a:r>
              <a:rPr lang="bs-Latn-BA" sz="1900" dirty="0" smtClean="0">
                <a:solidFill>
                  <a:srgbClr val="231F20"/>
                </a:solidFill>
                <a:uFill>
                  <a:solidFill>
                    <a:srgbClr val="231F20"/>
                  </a:solidFill>
                </a:uFill>
              </a:rPr>
              <a:t> („</a:t>
            </a:r>
            <a:r>
              <a:rPr lang="bs-Latn-BA" sz="1900" dirty="0" err="1" smtClean="0">
                <a:solidFill>
                  <a:srgbClr val="231F20"/>
                </a:solidFill>
                <a:uFill>
                  <a:solidFill>
                    <a:srgbClr val="231F20"/>
                  </a:solidFill>
                </a:uFill>
              </a:rPr>
              <a:t>Official</a:t>
            </a:r>
            <a:r>
              <a:rPr lang="bs-Latn-BA" sz="1900" dirty="0" smtClean="0">
                <a:solidFill>
                  <a:srgbClr val="231F20"/>
                </a:solidFill>
                <a:uFill>
                  <a:solidFill>
                    <a:srgbClr val="231F20"/>
                  </a:solidFill>
                </a:uFill>
              </a:rPr>
              <a:t> </a:t>
            </a:r>
            <a:r>
              <a:rPr lang="bs-Latn-BA" sz="1900" dirty="0" err="1" smtClean="0">
                <a:solidFill>
                  <a:srgbClr val="231F20"/>
                </a:solidFill>
                <a:uFill>
                  <a:solidFill>
                    <a:srgbClr val="231F20"/>
                  </a:solidFill>
                </a:uFill>
              </a:rPr>
              <a:t>Gazette</a:t>
            </a:r>
            <a:r>
              <a:rPr lang="bs-Latn-BA" sz="1900" dirty="0" smtClean="0">
                <a:solidFill>
                  <a:srgbClr val="231F20"/>
                </a:solidFill>
                <a:uFill>
                  <a:solidFill>
                    <a:srgbClr val="231F20"/>
                  </a:solidFill>
                </a:uFill>
              </a:rPr>
              <a:t> of </a:t>
            </a:r>
            <a:r>
              <a:rPr lang="bs-Latn-BA" sz="1900" dirty="0" err="1" smtClean="0">
                <a:solidFill>
                  <a:srgbClr val="231F20"/>
                </a:solidFill>
                <a:uFill>
                  <a:solidFill>
                    <a:srgbClr val="231F20"/>
                  </a:solidFill>
                </a:uFill>
              </a:rPr>
              <a:t>Bosnia</a:t>
            </a:r>
            <a:r>
              <a:rPr lang="bs-Latn-BA" sz="1900" dirty="0" smtClean="0">
                <a:solidFill>
                  <a:srgbClr val="231F20"/>
                </a:solidFill>
                <a:uFill>
                  <a:solidFill>
                    <a:srgbClr val="231F20"/>
                  </a:solidFill>
                </a:uFill>
              </a:rPr>
              <a:t> and </a:t>
            </a:r>
            <a:r>
              <a:rPr lang="bs-Latn-BA" sz="1900" dirty="0" err="1" smtClean="0">
                <a:solidFill>
                  <a:srgbClr val="231F20"/>
                </a:solidFill>
                <a:uFill>
                  <a:solidFill>
                    <a:srgbClr val="231F20"/>
                  </a:solidFill>
                </a:uFill>
              </a:rPr>
              <a:t>Herzegovina</a:t>
            </a:r>
            <a:r>
              <a:rPr lang="bs-Latn-BA" sz="1900" dirty="0" smtClean="0">
                <a:solidFill>
                  <a:srgbClr val="231F20"/>
                </a:solidFill>
                <a:uFill>
                  <a:solidFill>
                    <a:srgbClr val="231F20"/>
                  </a:solidFill>
                </a:uFill>
              </a:rPr>
              <a:t>“  </a:t>
            </a:r>
            <a:r>
              <a:rPr sz="1900" dirty="0" smtClean="0">
                <a:solidFill>
                  <a:srgbClr val="231F20"/>
                </a:solidFill>
                <a:uFill>
                  <a:solidFill>
                    <a:srgbClr val="231F20"/>
                  </a:solidFill>
                </a:uFill>
              </a:rPr>
              <a:t>– </a:t>
            </a:r>
            <a:r>
              <a:rPr lang="bs-Latn-BA" sz="1900" dirty="0" smtClean="0">
                <a:solidFill>
                  <a:srgbClr val="231F20"/>
                </a:solidFill>
                <a:uFill>
                  <a:solidFill>
                    <a:srgbClr val="231F20"/>
                  </a:solidFill>
                </a:uFill>
              </a:rPr>
              <a:t>International </a:t>
            </a:r>
            <a:r>
              <a:rPr lang="bs-Latn-BA" sz="1900" dirty="0" err="1" smtClean="0">
                <a:solidFill>
                  <a:srgbClr val="231F20"/>
                </a:solidFill>
                <a:uFill>
                  <a:solidFill>
                    <a:srgbClr val="231F20"/>
                  </a:solidFill>
                </a:uFill>
              </a:rPr>
              <a:t>Agreements</a:t>
            </a:r>
            <a:r>
              <a:rPr sz="1900" dirty="0" smtClean="0">
                <a:solidFill>
                  <a:srgbClr val="231F20"/>
                </a:solidFill>
                <a:uFill>
                  <a:solidFill>
                    <a:srgbClr val="231F20"/>
                  </a:solidFill>
                </a:uFill>
              </a:rPr>
              <a:t>, </a:t>
            </a:r>
            <a:r>
              <a:rPr lang="bs-Latn-BA" sz="1900" dirty="0" smtClean="0">
                <a:solidFill>
                  <a:srgbClr val="231F20"/>
                </a:solidFill>
                <a:uFill>
                  <a:solidFill>
                    <a:srgbClr val="231F20"/>
                  </a:solidFill>
                </a:uFill>
              </a:rPr>
              <a:t>No.</a:t>
            </a:r>
            <a:r>
              <a:rPr sz="1900" dirty="0" smtClean="0">
                <a:solidFill>
                  <a:srgbClr val="231F20"/>
                </a:solidFill>
                <a:uFill>
                  <a:solidFill>
                    <a:srgbClr val="231F20"/>
                  </a:solidFill>
                </a:uFill>
              </a:rPr>
              <a:t>: </a:t>
            </a:r>
            <a:r>
              <a:rPr sz="1900" dirty="0">
                <a:solidFill>
                  <a:srgbClr val="231F20"/>
                </a:solidFill>
                <a:uFill>
                  <a:solidFill>
                    <a:srgbClr val="231F20"/>
                  </a:solidFill>
                </a:uFill>
              </a:rPr>
              <a:t>7/04). </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hape 48"/>
          <p:cNvSpPr>
            <a:spLocks noGrp="1"/>
          </p:cNvSpPr>
          <p:nvPr>
            <p:ph type="title" idx="4294967295"/>
          </p:nvPr>
        </p:nvSpPr>
        <p:spPr>
          <a:xfrm>
            <a:off x="457200" y="274637"/>
            <a:ext cx="8229600" cy="1143001"/>
          </a:xfrm>
          <a:prstGeom prst="rect">
            <a:avLst/>
          </a:prstGeom>
        </p:spPr>
        <p:txBody>
          <a:bodyPr>
            <a:normAutofit/>
          </a:bodyPr>
          <a:lstStyle>
            <a:lvl1pPr>
              <a:defRPr sz="3200" b="1">
                <a:solidFill>
                  <a:srgbClr val="0C0C0E"/>
                </a:solidFill>
                <a:uFill>
                  <a:solidFill>
                    <a:srgbClr val="0C0C0E"/>
                  </a:solidFill>
                </a:uFill>
                <a:latin typeface="Arial"/>
                <a:ea typeface="Arial"/>
                <a:cs typeface="Arial"/>
                <a:sym typeface="Arial"/>
              </a:defRPr>
            </a:lvl1pPr>
          </a:lstStyle>
          <a:p>
            <a:pPr>
              <a:defRPr b="0">
                <a:solidFill>
                  <a:srgbClr val="000000"/>
                </a:solidFill>
                <a:uFillTx/>
              </a:defRPr>
            </a:pPr>
            <a:r>
              <a:rPr lang="bs-Latn-BA" dirty="0"/>
              <a:t>Data transfer </a:t>
            </a:r>
            <a:r>
              <a:rPr lang="bs-Latn-BA" dirty="0" err="1"/>
              <a:t>abroad</a:t>
            </a:r>
            <a:endParaRPr dirty="0">
              <a:solidFill>
                <a:srgbClr val="0C0C0E"/>
              </a:solidFill>
              <a:uFill>
                <a:solidFill>
                  <a:srgbClr val="0C0C0E"/>
                </a:solidFill>
              </a:uFill>
            </a:endParaRPr>
          </a:p>
        </p:txBody>
      </p:sp>
      <p:sp>
        <p:nvSpPr>
          <p:cNvPr id="49" name="Shape 49"/>
          <p:cNvSpPr>
            <a:spLocks noGrp="1"/>
          </p:cNvSpPr>
          <p:nvPr>
            <p:ph type="body" idx="4294967295"/>
          </p:nvPr>
        </p:nvSpPr>
        <p:spPr>
          <a:xfrm>
            <a:off x="457200" y="1417638"/>
            <a:ext cx="8229600" cy="4708525"/>
          </a:xfrm>
          <a:prstGeom prst="rect">
            <a:avLst/>
          </a:prstGeom>
        </p:spPr>
        <p:txBody>
          <a:bodyPr>
            <a:normAutofit fontScale="92500"/>
          </a:bodyPr>
          <a:lstStyle/>
          <a:p>
            <a:pPr marL="0" indent="0" algn="ctr" defTabSz="338327">
              <a:spcBef>
                <a:spcPts val="0"/>
              </a:spcBef>
              <a:buSzTx/>
              <a:buFontTx/>
              <a:buNone/>
              <a:defRPr sz="814">
                <a:uFill>
                  <a:solidFill>
                    <a:srgbClr val="000000"/>
                  </a:solidFill>
                </a:uFill>
              </a:defRPr>
            </a:pPr>
            <a:endParaRPr sz="888" b="1" dirty="0">
              <a:solidFill>
                <a:srgbClr val="0C0C0E"/>
              </a:solidFill>
              <a:uFill>
                <a:solidFill>
                  <a:srgbClr val="0C0C0E"/>
                </a:solidFill>
              </a:uFill>
              <a:latin typeface="Times New Roman"/>
              <a:ea typeface="Times New Roman"/>
              <a:cs typeface="Times New Roman"/>
              <a:sym typeface="Times New Roman"/>
            </a:endParaRPr>
          </a:p>
          <a:p>
            <a:pPr marL="0" indent="0" algn="ctr" defTabSz="338327">
              <a:spcBef>
                <a:spcPts val="0"/>
              </a:spcBef>
              <a:buSzTx/>
              <a:buFontTx/>
              <a:buNone/>
              <a:defRPr sz="814">
                <a:uFill>
                  <a:solidFill>
                    <a:srgbClr val="000000"/>
                  </a:solidFill>
                </a:uFill>
              </a:defRPr>
            </a:pPr>
            <a:endParaRPr sz="888" b="1" dirty="0">
              <a:solidFill>
                <a:srgbClr val="0C0C0E"/>
              </a:solidFill>
              <a:uFill>
                <a:solidFill>
                  <a:srgbClr val="0C0C0E"/>
                </a:solidFill>
              </a:uFill>
              <a:latin typeface="Times New Roman"/>
              <a:ea typeface="Times New Roman"/>
              <a:cs typeface="Times New Roman"/>
              <a:sym typeface="Times New Roman"/>
            </a:endParaRPr>
          </a:p>
          <a:p>
            <a:pPr marL="0" indent="0" algn="ctr" defTabSz="676655">
              <a:spcBef>
                <a:spcPts val="0"/>
              </a:spcBef>
              <a:buSzTx/>
              <a:buFontTx/>
              <a:buNone/>
              <a:defRPr sz="1776">
                <a:latin typeface="Arial"/>
                <a:ea typeface="Arial"/>
                <a:cs typeface="Arial"/>
                <a:sym typeface="Arial"/>
              </a:defRPr>
            </a:pPr>
            <a:r>
              <a:rPr lang="bs-Latn-BA" sz="2100" b="1" dirty="0" err="1" smtClean="0">
                <a:solidFill>
                  <a:srgbClr val="0C0C0E"/>
                </a:solidFill>
                <a:uFill>
                  <a:solidFill>
                    <a:srgbClr val="0C0C0E"/>
                  </a:solidFill>
                </a:uFill>
              </a:rPr>
              <a:t>Article</a:t>
            </a:r>
            <a:r>
              <a:rPr sz="2100" b="1" dirty="0" smtClean="0">
                <a:solidFill>
                  <a:srgbClr val="0C0C0E"/>
                </a:solidFill>
                <a:uFill>
                  <a:solidFill>
                    <a:srgbClr val="0C0C0E"/>
                  </a:solidFill>
                </a:uFill>
              </a:rPr>
              <a:t> 18</a:t>
            </a:r>
            <a:r>
              <a:rPr lang="bs-Latn-BA" sz="2100" b="1" dirty="0" smtClean="0">
                <a:solidFill>
                  <a:srgbClr val="0C0C0E"/>
                </a:solidFill>
                <a:uFill>
                  <a:solidFill>
                    <a:srgbClr val="0C0C0E"/>
                  </a:solidFill>
                </a:uFill>
              </a:rPr>
              <a:t> of the</a:t>
            </a:r>
            <a:r>
              <a:rPr sz="2100" b="1" dirty="0" smtClean="0">
                <a:solidFill>
                  <a:srgbClr val="0C0C0E"/>
                </a:solidFill>
                <a:uFill>
                  <a:solidFill>
                    <a:srgbClr val="0C0C0E"/>
                  </a:solidFill>
                </a:uFill>
              </a:rPr>
              <a:t> </a:t>
            </a:r>
            <a:r>
              <a:rPr lang="bs-Latn-BA" sz="2100" b="1" dirty="0" smtClean="0">
                <a:solidFill>
                  <a:srgbClr val="0C0C0E"/>
                </a:solidFill>
                <a:uFill>
                  <a:solidFill>
                    <a:srgbClr val="0C0C0E"/>
                  </a:solidFill>
                </a:uFill>
              </a:rPr>
              <a:t>Law</a:t>
            </a:r>
            <a:r>
              <a:rPr lang="hr-HR" sz="2100" b="1" dirty="0" smtClean="0">
                <a:solidFill>
                  <a:srgbClr val="0C0C0E"/>
                </a:solidFill>
                <a:uFill>
                  <a:solidFill>
                    <a:srgbClr val="0C0C0E"/>
                  </a:solidFill>
                </a:uFill>
              </a:rPr>
              <a:t>,</a:t>
            </a:r>
            <a:r>
              <a:rPr sz="2100" b="1" dirty="0" smtClean="0">
                <a:solidFill>
                  <a:srgbClr val="0C0C0E"/>
                </a:solidFill>
                <a:uFill>
                  <a:solidFill>
                    <a:srgbClr val="0C0C0E"/>
                  </a:solidFill>
                </a:uFill>
              </a:rPr>
              <a:t> </a:t>
            </a:r>
            <a:r>
              <a:rPr lang="bs-Latn-BA" sz="2100" b="1" dirty="0" err="1" smtClean="0">
                <a:solidFill>
                  <a:srgbClr val="0C0C0E"/>
                </a:solidFill>
                <a:uFill>
                  <a:solidFill>
                    <a:srgbClr val="0C0C0E"/>
                  </a:solidFill>
                </a:uFill>
              </a:rPr>
              <a:t>paragraph</a:t>
            </a:r>
            <a:r>
              <a:rPr sz="2100" b="1" dirty="0" smtClean="0">
                <a:solidFill>
                  <a:srgbClr val="0C0C0E"/>
                </a:solidFill>
                <a:uFill>
                  <a:solidFill>
                    <a:srgbClr val="0C0C0E"/>
                  </a:solidFill>
                </a:uFill>
              </a:rPr>
              <a:t> </a:t>
            </a:r>
            <a:r>
              <a:rPr sz="2100" b="1" dirty="0">
                <a:solidFill>
                  <a:srgbClr val="0C0C0E"/>
                </a:solidFill>
                <a:uFill>
                  <a:solidFill>
                    <a:srgbClr val="0C0C0E"/>
                  </a:solidFill>
                </a:uFill>
              </a:rPr>
              <a:t>(3) </a:t>
            </a:r>
          </a:p>
          <a:p>
            <a:pPr marL="0" indent="0" algn="ctr" defTabSz="676655">
              <a:spcBef>
                <a:spcPts val="0"/>
              </a:spcBef>
              <a:buSzTx/>
              <a:buFontTx/>
              <a:buNone/>
              <a:defRPr sz="1776">
                <a:latin typeface="Arial"/>
                <a:ea typeface="Arial"/>
                <a:cs typeface="Arial"/>
                <a:sym typeface="Arial"/>
              </a:defRPr>
            </a:pPr>
            <a:endParaRPr sz="1700" b="1" dirty="0">
              <a:solidFill>
                <a:srgbClr val="0C0C0E"/>
              </a:solidFill>
              <a:uFill>
                <a:solidFill>
                  <a:srgbClr val="0C0C0E"/>
                </a:solidFill>
              </a:uFill>
            </a:endParaRPr>
          </a:p>
          <a:p>
            <a:pPr marL="0" indent="0" algn="just" defTabSz="338327">
              <a:spcBef>
                <a:spcPts val="0"/>
              </a:spcBef>
              <a:buSzTx/>
              <a:buFontTx/>
              <a:buNone/>
              <a:defRPr sz="1258">
                <a:uFill>
                  <a:solidFill>
                    <a:srgbClr val="000000"/>
                  </a:solidFill>
                </a:uFill>
              </a:defRPr>
            </a:pPr>
            <a:r>
              <a:rPr lang="en-US" sz="1700" b="1" u="sng" dirty="0">
                <a:solidFill>
                  <a:srgbClr val="231F20"/>
                </a:solidFill>
                <a:uFill>
                  <a:solidFill>
                    <a:srgbClr val="231F20"/>
                  </a:solidFill>
                </a:uFill>
                <a:latin typeface="Arial" panose="020B0604020202020204" pitchFamily="34" charset="0"/>
                <a:ea typeface="Arial"/>
                <a:cs typeface="Arial" panose="020B0604020202020204" pitchFamily="34" charset="0"/>
                <a:sym typeface="Arial"/>
              </a:rPr>
              <a:t>(3)	Personal data that are processed may be taken out of Bosnia and Herzegovina to another country </a:t>
            </a:r>
            <a:r>
              <a:rPr lang="bs-Latn-BA" sz="1700" b="1" u="sng" dirty="0" smtClean="0">
                <a:solidFill>
                  <a:srgbClr val="231F20"/>
                </a:solidFill>
                <a:uFill>
                  <a:solidFill>
                    <a:srgbClr val="231F20"/>
                  </a:solidFill>
                </a:uFill>
                <a:latin typeface="Arial" panose="020B0604020202020204" pitchFamily="34" charset="0"/>
                <a:ea typeface="Arial"/>
                <a:cs typeface="Arial" panose="020B0604020202020204" pitchFamily="34" charset="0"/>
                <a:sym typeface="Arial"/>
              </a:rPr>
              <a:t>or </a:t>
            </a:r>
            <a:r>
              <a:rPr lang="bs-Latn-BA" sz="1700" b="1" u="sng" dirty="0" err="1" smtClean="0">
                <a:solidFill>
                  <a:srgbClr val="231F20"/>
                </a:solidFill>
                <a:uFill>
                  <a:solidFill>
                    <a:srgbClr val="231F20"/>
                  </a:solidFill>
                </a:uFill>
                <a:latin typeface="Arial" panose="020B0604020202020204" pitchFamily="34" charset="0"/>
                <a:ea typeface="Arial"/>
                <a:cs typeface="Arial" panose="020B0604020202020204" pitchFamily="34" charset="0"/>
                <a:sym typeface="Arial"/>
              </a:rPr>
              <a:t>provided</a:t>
            </a:r>
            <a:r>
              <a:rPr lang="bs-Latn-BA" sz="1700" b="1" u="sng" dirty="0" smtClean="0">
                <a:solidFill>
                  <a:srgbClr val="231F20"/>
                </a:solidFill>
                <a:uFill>
                  <a:solidFill>
                    <a:srgbClr val="231F20"/>
                  </a:solidFill>
                </a:uFill>
                <a:latin typeface="Arial" panose="020B0604020202020204" pitchFamily="34" charset="0"/>
                <a:ea typeface="Arial"/>
                <a:cs typeface="Arial" panose="020B0604020202020204" pitchFamily="34" charset="0"/>
                <a:sym typeface="Arial"/>
              </a:rPr>
              <a:t> for use to </a:t>
            </a:r>
            <a:r>
              <a:rPr lang="bs-Latn-BA" sz="1700" b="1" u="sng" dirty="0" err="1" smtClean="0">
                <a:solidFill>
                  <a:srgbClr val="231F20"/>
                </a:solidFill>
                <a:uFill>
                  <a:solidFill>
                    <a:srgbClr val="231F20"/>
                  </a:solidFill>
                </a:uFill>
                <a:latin typeface="Arial" panose="020B0604020202020204" pitchFamily="34" charset="0"/>
                <a:ea typeface="Arial"/>
                <a:cs typeface="Arial" panose="020B0604020202020204" pitchFamily="34" charset="0"/>
                <a:sym typeface="Arial"/>
              </a:rPr>
              <a:t>any</a:t>
            </a:r>
            <a:r>
              <a:rPr lang="bs-Latn-BA" sz="1700" b="1" u="sng" dirty="0" smtClean="0">
                <a:solidFill>
                  <a:srgbClr val="231F20"/>
                </a:solidFill>
                <a:uFill>
                  <a:solidFill>
                    <a:srgbClr val="231F20"/>
                  </a:solidFill>
                </a:uFill>
                <a:latin typeface="Arial" panose="020B0604020202020204" pitchFamily="34" charset="0"/>
                <a:ea typeface="Arial"/>
                <a:cs typeface="Arial" panose="020B0604020202020204" pitchFamily="34" charset="0"/>
                <a:sym typeface="Arial"/>
              </a:rPr>
              <a:t> international </a:t>
            </a:r>
            <a:r>
              <a:rPr lang="bs-Latn-BA" sz="1700" b="1" u="sng" dirty="0" err="1" smtClean="0">
                <a:solidFill>
                  <a:srgbClr val="231F20"/>
                </a:solidFill>
                <a:uFill>
                  <a:solidFill>
                    <a:srgbClr val="231F20"/>
                  </a:solidFill>
                </a:uFill>
                <a:latin typeface="Arial" panose="020B0604020202020204" pitchFamily="34" charset="0"/>
                <a:ea typeface="Arial"/>
                <a:cs typeface="Arial" panose="020B0604020202020204" pitchFamily="34" charset="0"/>
                <a:sym typeface="Arial"/>
              </a:rPr>
              <a:t>organization</a:t>
            </a:r>
            <a:r>
              <a:rPr lang="bs-Latn-BA" sz="1700" b="1" u="sng" dirty="0" smtClean="0">
                <a:solidFill>
                  <a:srgbClr val="231F20"/>
                </a:solidFill>
                <a:uFill>
                  <a:solidFill>
                    <a:srgbClr val="231F20"/>
                  </a:solidFill>
                </a:uFill>
                <a:latin typeface="Arial" panose="020B0604020202020204" pitchFamily="34" charset="0"/>
                <a:ea typeface="Arial"/>
                <a:cs typeface="Arial" panose="020B0604020202020204" pitchFamily="34" charset="0"/>
                <a:sym typeface="Arial"/>
              </a:rPr>
              <a:t> </a:t>
            </a:r>
            <a:r>
              <a:rPr lang="en-US" sz="1700" b="1" u="sng" dirty="0" smtClean="0">
                <a:solidFill>
                  <a:srgbClr val="231F20"/>
                </a:solidFill>
                <a:uFill>
                  <a:solidFill>
                    <a:srgbClr val="231F20"/>
                  </a:solidFill>
                </a:uFill>
                <a:latin typeface="Arial" panose="020B0604020202020204" pitchFamily="34" charset="0"/>
                <a:ea typeface="Arial"/>
                <a:cs typeface="Arial" panose="020B0604020202020204" pitchFamily="34" charset="0"/>
                <a:sym typeface="Arial"/>
              </a:rPr>
              <a:t>that </a:t>
            </a:r>
            <a:r>
              <a:rPr lang="en-US" sz="1700" b="1" u="sng" dirty="0">
                <a:solidFill>
                  <a:srgbClr val="231F20"/>
                </a:solidFill>
                <a:uFill>
                  <a:solidFill>
                    <a:srgbClr val="231F20"/>
                  </a:solidFill>
                </a:uFill>
                <a:latin typeface="Arial" panose="020B0604020202020204" pitchFamily="34" charset="0"/>
                <a:ea typeface="Arial"/>
                <a:cs typeface="Arial" panose="020B0604020202020204" pitchFamily="34" charset="0"/>
                <a:sym typeface="Arial"/>
              </a:rPr>
              <a:t>does not provide adequate safeguards stipulated by this law when:</a:t>
            </a:r>
            <a:endParaRPr lang="hr-HR" sz="1700" b="1" u="sng" dirty="0" smtClean="0">
              <a:solidFill>
                <a:srgbClr val="231F20"/>
              </a:solidFill>
              <a:uFill>
                <a:solidFill>
                  <a:srgbClr val="231F20"/>
                </a:solidFill>
              </a:uFill>
              <a:latin typeface="Arial" panose="020B0604020202020204" pitchFamily="34" charset="0"/>
              <a:ea typeface="Arial"/>
              <a:cs typeface="Arial" panose="020B0604020202020204" pitchFamily="34" charset="0"/>
              <a:sym typeface="Arial"/>
            </a:endParaRPr>
          </a:p>
          <a:p>
            <a:pPr marL="0" indent="0" algn="just" defTabSz="338327">
              <a:spcBef>
                <a:spcPts val="0"/>
              </a:spcBef>
              <a:buSzTx/>
              <a:buFontTx/>
              <a:buNone/>
              <a:defRPr sz="1258">
                <a:uFill>
                  <a:solidFill>
                    <a:srgbClr val="000000"/>
                  </a:solidFill>
                </a:uFill>
              </a:defRPr>
            </a:pPr>
            <a:endParaRPr lang="bs-Latn-BA" sz="1400" dirty="0" smtClean="0">
              <a:solidFill>
                <a:srgbClr val="231F20"/>
              </a:solidFill>
              <a:uFill>
                <a:solidFill>
                  <a:srgbClr val="231F20"/>
                </a:solidFill>
              </a:uFill>
              <a:latin typeface="Arial"/>
              <a:ea typeface="Arial"/>
              <a:cs typeface="Arial"/>
              <a:sym typeface="Arial"/>
            </a:endParaRPr>
          </a:p>
          <a:p>
            <a:pPr marL="0" indent="0" algn="just" defTabSz="338327">
              <a:spcBef>
                <a:spcPts val="0"/>
              </a:spcBef>
              <a:buSzTx/>
              <a:buFontTx/>
              <a:buNone/>
              <a:defRPr sz="1258">
                <a:uFill>
                  <a:solidFill>
                    <a:srgbClr val="000000"/>
                  </a:solidFill>
                </a:uFill>
              </a:defRPr>
            </a:pPr>
            <a:r>
              <a:rPr lang="bs-Latn-BA" sz="1400" dirty="0" smtClean="0">
                <a:solidFill>
                  <a:srgbClr val="231F20"/>
                </a:solidFill>
                <a:uFill>
                  <a:solidFill>
                    <a:srgbClr val="231F20"/>
                  </a:solidFill>
                </a:uFill>
                <a:latin typeface="Arial"/>
                <a:ea typeface="Arial"/>
                <a:cs typeface="Arial"/>
                <a:sym typeface="Arial"/>
              </a:rPr>
              <a:t>a) </a:t>
            </a:r>
            <a:r>
              <a:rPr lang="en-US" sz="1400" dirty="0">
                <a:solidFill>
                  <a:srgbClr val="231F20"/>
                </a:solidFill>
                <a:uFill>
                  <a:solidFill>
                    <a:srgbClr val="231F20"/>
                  </a:solidFill>
                </a:uFill>
                <a:latin typeface="Arial"/>
                <a:ea typeface="Arial"/>
                <a:cs typeface="Arial"/>
                <a:sym typeface="Arial"/>
              </a:rPr>
              <a:t>	the disclosure of personal data is provided by special law or international treaty binding for Bosnia and </a:t>
            </a:r>
            <a:r>
              <a:rPr lang="bs-Latn-BA" sz="1400" dirty="0" smtClean="0">
                <a:solidFill>
                  <a:srgbClr val="231F20"/>
                </a:solidFill>
                <a:uFill>
                  <a:solidFill>
                    <a:srgbClr val="231F20"/>
                  </a:solidFill>
                </a:uFill>
                <a:latin typeface="Arial"/>
                <a:ea typeface="Arial"/>
                <a:cs typeface="Arial"/>
                <a:sym typeface="Arial"/>
              </a:rPr>
              <a:t>	</a:t>
            </a:r>
            <a:r>
              <a:rPr lang="en-US" sz="1400" dirty="0" smtClean="0">
                <a:solidFill>
                  <a:srgbClr val="231F20"/>
                </a:solidFill>
                <a:uFill>
                  <a:solidFill>
                    <a:srgbClr val="231F20"/>
                  </a:solidFill>
                </a:uFill>
                <a:latin typeface="Arial"/>
                <a:ea typeface="Arial"/>
                <a:cs typeface="Arial"/>
                <a:sym typeface="Arial"/>
              </a:rPr>
              <a:t>Herzegovina</a:t>
            </a:r>
            <a:r>
              <a:rPr lang="en-US" sz="1400" dirty="0">
                <a:solidFill>
                  <a:srgbClr val="231F20"/>
                </a:solidFill>
                <a:uFill>
                  <a:solidFill>
                    <a:srgbClr val="231F20"/>
                  </a:solidFill>
                </a:uFill>
                <a:latin typeface="Arial"/>
                <a:ea typeface="Arial"/>
                <a:cs typeface="Arial"/>
                <a:sym typeface="Arial"/>
              </a:rPr>
              <a:t>;</a:t>
            </a:r>
          </a:p>
          <a:p>
            <a:pPr marL="0" indent="0" algn="just" defTabSz="338327">
              <a:spcBef>
                <a:spcPts val="0"/>
              </a:spcBef>
              <a:buSzTx/>
              <a:buFontTx/>
              <a:buNone/>
              <a:defRPr sz="1258">
                <a:uFill>
                  <a:solidFill>
                    <a:srgbClr val="000000"/>
                  </a:solidFill>
                </a:uFill>
              </a:defRPr>
            </a:pPr>
            <a:r>
              <a:rPr lang="en-US" sz="1400" dirty="0">
                <a:solidFill>
                  <a:srgbClr val="231F20"/>
                </a:solidFill>
                <a:uFill>
                  <a:solidFill>
                    <a:srgbClr val="231F20"/>
                  </a:solidFill>
                </a:uFill>
                <a:latin typeface="Arial"/>
                <a:ea typeface="Arial"/>
                <a:cs typeface="Arial"/>
                <a:sym typeface="Arial"/>
              </a:rPr>
              <a:t>b)	the prior consent was obtained from the person whose data are transferred and the person was informed </a:t>
            </a:r>
            <a:r>
              <a:rPr lang="bs-Latn-BA" sz="1400" dirty="0" smtClean="0">
                <a:solidFill>
                  <a:srgbClr val="231F20"/>
                </a:solidFill>
                <a:uFill>
                  <a:solidFill>
                    <a:srgbClr val="231F20"/>
                  </a:solidFill>
                </a:uFill>
                <a:latin typeface="Arial"/>
                <a:ea typeface="Arial"/>
                <a:cs typeface="Arial"/>
                <a:sym typeface="Arial"/>
              </a:rPr>
              <a:t>	</a:t>
            </a:r>
            <a:r>
              <a:rPr lang="en-US" sz="1400" dirty="0" smtClean="0">
                <a:solidFill>
                  <a:srgbClr val="231F20"/>
                </a:solidFill>
                <a:uFill>
                  <a:solidFill>
                    <a:srgbClr val="231F20"/>
                  </a:solidFill>
                </a:uFill>
                <a:latin typeface="Arial"/>
                <a:ea typeface="Arial"/>
                <a:cs typeface="Arial"/>
                <a:sym typeface="Arial"/>
              </a:rPr>
              <a:t>on </a:t>
            </a:r>
            <a:r>
              <a:rPr lang="en-US" sz="1400" dirty="0">
                <a:solidFill>
                  <a:srgbClr val="231F20"/>
                </a:solidFill>
                <a:uFill>
                  <a:solidFill>
                    <a:srgbClr val="231F20"/>
                  </a:solidFill>
                </a:uFill>
                <a:latin typeface="Arial"/>
                <a:ea typeface="Arial"/>
                <a:cs typeface="Arial"/>
                <a:sym typeface="Arial"/>
              </a:rPr>
              <a:t>the potential consequences of the data transfer;</a:t>
            </a:r>
          </a:p>
          <a:p>
            <a:pPr marL="0" indent="0" algn="just" defTabSz="338327">
              <a:spcBef>
                <a:spcPts val="0"/>
              </a:spcBef>
              <a:buSzTx/>
              <a:buFontTx/>
              <a:buNone/>
              <a:defRPr sz="1258">
                <a:uFill>
                  <a:solidFill>
                    <a:srgbClr val="000000"/>
                  </a:solidFill>
                </a:uFill>
              </a:defRPr>
            </a:pPr>
            <a:r>
              <a:rPr lang="en-US" sz="1400" dirty="0">
                <a:solidFill>
                  <a:srgbClr val="231F20"/>
                </a:solidFill>
                <a:uFill>
                  <a:solidFill>
                    <a:srgbClr val="231F20"/>
                  </a:solidFill>
                </a:uFill>
                <a:latin typeface="Arial"/>
                <a:ea typeface="Arial"/>
                <a:cs typeface="Arial"/>
                <a:sym typeface="Arial"/>
              </a:rPr>
              <a:t>c)	the disclosure of personal data is necessary to fulfill the contract between the data subject and the </a:t>
            </a:r>
            <a:r>
              <a:rPr lang="bs-Latn-BA" sz="1400" dirty="0" smtClean="0">
                <a:solidFill>
                  <a:srgbClr val="231F20"/>
                </a:solidFill>
                <a:uFill>
                  <a:solidFill>
                    <a:srgbClr val="231F20"/>
                  </a:solidFill>
                </a:uFill>
                <a:latin typeface="Arial"/>
                <a:ea typeface="Arial"/>
                <a:cs typeface="Arial"/>
                <a:sym typeface="Arial"/>
              </a:rPr>
              <a:t>	</a:t>
            </a:r>
            <a:r>
              <a:rPr lang="en-US" sz="1400" dirty="0" smtClean="0">
                <a:solidFill>
                  <a:srgbClr val="231F20"/>
                </a:solidFill>
                <a:uFill>
                  <a:solidFill>
                    <a:srgbClr val="231F20"/>
                  </a:solidFill>
                </a:uFill>
                <a:latin typeface="Arial"/>
                <a:ea typeface="Arial"/>
                <a:cs typeface="Arial"/>
                <a:sym typeface="Arial"/>
              </a:rPr>
              <a:t>controller </a:t>
            </a:r>
            <a:r>
              <a:rPr lang="en-US" sz="1400" dirty="0">
                <a:solidFill>
                  <a:srgbClr val="231F20"/>
                </a:solidFill>
                <a:uFill>
                  <a:solidFill>
                    <a:srgbClr val="231F20"/>
                  </a:solidFill>
                </a:uFill>
                <a:latin typeface="Arial"/>
                <a:ea typeface="Arial"/>
                <a:cs typeface="Arial"/>
                <a:sym typeface="Arial"/>
              </a:rPr>
              <a:t>or the fulfillment of pre-contractual obligations undertaken at the request of the person whose </a:t>
            </a:r>
            <a:r>
              <a:rPr lang="bs-Latn-BA" sz="1400" dirty="0" smtClean="0">
                <a:solidFill>
                  <a:srgbClr val="231F20"/>
                </a:solidFill>
                <a:uFill>
                  <a:solidFill>
                    <a:srgbClr val="231F20"/>
                  </a:solidFill>
                </a:uFill>
                <a:latin typeface="Arial"/>
                <a:ea typeface="Arial"/>
                <a:cs typeface="Arial"/>
                <a:sym typeface="Arial"/>
              </a:rPr>
              <a:t>	</a:t>
            </a:r>
            <a:r>
              <a:rPr lang="en-US" sz="1400" dirty="0" smtClean="0">
                <a:solidFill>
                  <a:srgbClr val="231F20"/>
                </a:solidFill>
                <a:uFill>
                  <a:solidFill>
                    <a:srgbClr val="231F20"/>
                  </a:solidFill>
                </a:uFill>
                <a:latin typeface="Arial"/>
                <a:ea typeface="Arial"/>
                <a:cs typeface="Arial"/>
                <a:sym typeface="Arial"/>
              </a:rPr>
              <a:t>data </a:t>
            </a:r>
            <a:r>
              <a:rPr lang="en-US" sz="1400" dirty="0">
                <a:solidFill>
                  <a:srgbClr val="231F20"/>
                </a:solidFill>
                <a:uFill>
                  <a:solidFill>
                    <a:srgbClr val="231F20"/>
                  </a:solidFill>
                </a:uFill>
                <a:latin typeface="Arial"/>
                <a:ea typeface="Arial"/>
                <a:cs typeface="Arial"/>
                <a:sym typeface="Arial"/>
              </a:rPr>
              <a:t>are processed;</a:t>
            </a:r>
          </a:p>
          <a:p>
            <a:pPr marL="0" indent="0" algn="just" defTabSz="338327">
              <a:spcBef>
                <a:spcPts val="0"/>
              </a:spcBef>
              <a:buSzTx/>
              <a:buFontTx/>
              <a:buNone/>
              <a:defRPr sz="1258">
                <a:uFill>
                  <a:solidFill>
                    <a:srgbClr val="000000"/>
                  </a:solidFill>
                </a:uFill>
              </a:defRPr>
            </a:pPr>
            <a:r>
              <a:rPr lang="en-US" sz="1400" dirty="0">
                <a:solidFill>
                  <a:srgbClr val="231F20"/>
                </a:solidFill>
                <a:uFill>
                  <a:solidFill>
                    <a:srgbClr val="231F20"/>
                  </a:solidFill>
                </a:uFill>
                <a:latin typeface="Arial"/>
                <a:ea typeface="Arial"/>
                <a:cs typeface="Arial"/>
                <a:sym typeface="Arial"/>
              </a:rPr>
              <a:t>d)	the disclosure of personal data is necessary to save the life of the person to whom the data pertains or </a:t>
            </a:r>
            <a:r>
              <a:rPr lang="bs-Latn-BA" sz="1400" dirty="0" smtClean="0">
                <a:solidFill>
                  <a:srgbClr val="231F20"/>
                </a:solidFill>
                <a:uFill>
                  <a:solidFill>
                    <a:srgbClr val="231F20"/>
                  </a:solidFill>
                </a:uFill>
                <a:latin typeface="Arial"/>
                <a:ea typeface="Arial"/>
                <a:cs typeface="Arial"/>
                <a:sym typeface="Arial"/>
              </a:rPr>
              <a:t>	</a:t>
            </a:r>
            <a:r>
              <a:rPr lang="en-US" sz="1400" dirty="0" smtClean="0">
                <a:solidFill>
                  <a:srgbClr val="231F20"/>
                </a:solidFill>
                <a:uFill>
                  <a:solidFill>
                    <a:srgbClr val="231F20"/>
                  </a:solidFill>
                </a:uFill>
                <a:latin typeface="Arial"/>
                <a:ea typeface="Arial"/>
                <a:cs typeface="Arial"/>
                <a:sym typeface="Arial"/>
              </a:rPr>
              <a:t>when </a:t>
            </a:r>
            <a:r>
              <a:rPr lang="en-US" sz="1400" dirty="0">
                <a:solidFill>
                  <a:srgbClr val="231F20"/>
                </a:solidFill>
                <a:uFill>
                  <a:solidFill>
                    <a:srgbClr val="231F20"/>
                  </a:solidFill>
                </a:uFill>
                <a:latin typeface="Arial"/>
                <a:ea typeface="Arial"/>
                <a:cs typeface="Arial"/>
                <a:sym typeface="Arial"/>
              </a:rPr>
              <a:t>it is in his/her vital interests;</a:t>
            </a:r>
          </a:p>
          <a:p>
            <a:pPr marL="0" indent="0" algn="just" defTabSz="338327">
              <a:spcBef>
                <a:spcPts val="0"/>
              </a:spcBef>
              <a:buSzTx/>
              <a:buFontTx/>
              <a:buNone/>
              <a:defRPr sz="1258">
                <a:uFill>
                  <a:solidFill>
                    <a:srgbClr val="000000"/>
                  </a:solidFill>
                </a:uFill>
              </a:defRPr>
            </a:pPr>
            <a:r>
              <a:rPr lang="en-US" sz="1400" dirty="0">
                <a:solidFill>
                  <a:srgbClr val="231F20"/>
                </a:solidFill>
                <a:uFill>
                  <a:solidFill>
                    <a:srgbClr val="231F20"/>
                  </a:solidFill>
                </a:uFill>
                <a:latin typeface="Arial"/>
                <a:ea typeface="Arial"/>
                <a:cs typeface="Arial"/>
                <a:sym typeface="Arial"/>
              </a:rPr>
              <a:t>e)	the personal data are transferred from the files or records which are, in accordance with the law or other </a:t>
            </a:r>
            <a:r>
              <a:rPr lang="bs-Latn-BA" sz="1400" dirty="0" smtClean="0">
                <a:solidFill>
                  <a:srgbClr val="231F20"/>
                </a:solidFill>
                <a:uFill>
                  <a:solidFill>
                    <a:srgbClr val="231F20"/>
                  </a:solidFill>
                </a:uFill>
                <a:latin typeface="Arial"/>
                <a:ea typeface="Arial"/>
                <a:cs typeface="Arial"/>
                <a:sym typeface="Arial"/>
              </a:rPr>
              <a:t>	</a:t>
            </a:r>
            <a:r>
              <a:rPr lang="en-US" sz="1400" dirty="0" smtClean="0">
                <a:solidFill>
                  <a:srgbClr val="231F20"/>
                </a:solidFill>
                <a:uFill>
                  <a:solidFill>
                    <a:srgbClr val="231F20"/>
                  </a:solidFill>
                </a:uFill>
                <a:latin typeface="Arial"/>
                <a:ea typeface="Arial"/>
                <a:cs typeface="Arial"/>
                <a:sym typeface="Arial"/>
              </a:rPr>
              <a:t>regulations</a:t>
            </a:r>
            <a:r>
              <a:rPr lang="en-US" sz="1400" dirty="0">
                <a:solidFill>
                  <a:srgbClr val="231F20"/>
                </a:solidFill>
                <a:uFill>
                  <a:solidFill>
                    <a:srgbClr val="231F20"/>
                  </a:solidFill>
                </a:uFill>
                <a:latin typeface="Arial"/>
                <a:ea typeface="Arial"/>
                <a:cs typeface="Arial"/>
                <a:sym typeface="Arial"/>
              </a:rPr>
              <a:t>, available to the public;</a:t>
            </a:r>
          </a:p>
          <a:p>
            <a:pPr marL="0" indent="0" algn="just" defTabSz="338327">
              <a:spcBef>
                <a:spcPts val="0"/>
              </a:spcBef>
              <a:buSzTx/>
              <a:buFontTx/>
              <a:buNone/>
              <a:defRPr sz="1258">
                <a:uFill>
                  <a:solidFill>
                    <a:srgbClr val="000000"/>
                  </a:solidFill>
                </a:uFill>
              </a:defRPr>
            </a:pPr>
            <a:r>
              <a:rPr lang="en-US" sz="1400" dirty="0">
                <a:solidFill>
                  <a:srgbClr val="231F20"/>
                </a:solidFill>
                <a:uFill>
                  <a:solidFill>
                    <a:srgbClr val="231F20"/>
                  </a:solidFill>
                </a:uFill>
                <a:latin typeface="Arial"/>
                <a:ea typeface="Arial"/>
                <a:cs typeface="Arial"/>
                <a:sym typeface="Arial"/>
              </a:rPr>
              <a:t>f)	the transfer of personal data is necessary for the public interest reasons;</a:t>
            </a:r>
          </a:p>
          <a:p>
            <a:pPr marL="0" indent="0" algn="just" defTabSz="338327">
              <a:spcBef>
                <a:spcPts val="0"/>
              </a:spcBef>
              <a:buSzTx/>
              <a:buFontTx/>
              <a:buNone/>
              <a:defRPr sz="1258">
                <a:uFill>
                  <a:solidFill>
                    <a:srgbClr val="000000"/>
                  </a:solidFill>
                </a:uFill>
              </a:defRPr>
            </a:pPr>
            <a:r>
              <a:rPr lang="en-US" sz="1400" dirty="0">
                <a:solidFill>
                  <a:srgbClr val="231F20"/>
                </a:solidFill>
                <a:uFill>
                  <a:solidFill>
                    <a:srgbClr val="231F20"/>
                  </a:solidFill>
                </a:uFill>
                <a:latin typeface="Arial"/>
                <a:ea typeface="Arial"/>
                <a:cs typeface="Arial"/>
                <a:sym typeface="Arial"/>
              </a:rPr>
              <a:t>g)	the transfer of personal data is necessary for concluding or fulfilling a contract between the controller with </a:t>
            </a:r>
            <a:r>
              <a:rPr lang="bs-Latn-BA" sz="1400" dirty="0" smtClean="0">
                <a:solidFill>
                  <a:srgbClr val="231F20"/>
                </a:solidFill>
                <a:uFill>
                  <a:solidFill>
                    <a:srgbClr val="231F20"/>
                  </a:solidFill>
                </a:uFill>
                <a:latin typeface="Arial"/>
                <a:ea typeface="Arial"/>
                <a:cs typeface="Arial"/>
                <a:sym typeface="Arial"/>
              </a:rPr>
              <a:t>	</a:t>
            </a:r>
            <a:r>
              <a:rPr lang="en-US" sz="1400" dirty="0" smtClean="0">
                <a:solidFill>
                  <a:srgbClr val="231F20"/>
                </a:solidFill>
                <a:uFill>
                  <a:solidFill>
                    <a:srgbClr val="231F20"/>
                  </a:solidFill>
                </a:uFill>
                <a:latin typeface="Arial"/>
                <a:ea typeface="Arial"/>
                <a:cs typeface="Arial"/>
                <a:sym typeface="Arial"/>
              </a:rPr>
              <a:t>a </a:t>
            </a:r>
            <a:r>
              <a:rPr lang="en-US" sz="1400" dirty="0">
                <a:solidFill>
                  <a:srgbClr val="231F20"/>
                </a:solidFill>
                <a:uFill>
                  <a:solidFill>
                    <a:srgbClr val="231F20"/>
                  </a:solidFill>
                </a:uFill>
                <a:latin typeface="Arial"/>
                <a:ea typeface="Arial"/>
                <a:cs typeface="Arial"/>
                <a:sym typeface="Arial"/>
              </a:rPr>
              <a:t>third party,  when the contract is in the interest of the person whose data are processed.</a:t>
            </a:r>
          </a:p>
          <a:p>
            <a:pPr marL="0" indent="0" algn="just" defTabSz="338327">
              <a:spcBef>
                <a:spcPts val="0"/>
              </a:spcBef>
              <a:buSzTx/>
              <a:buFontTx/>
              <a:buNone/>
              <a:defRPr sz="1258">
                <a:uFill>
                  <a:solidFill>
                    <a:srgbClr val="000000"/>
                  </a:solidFill>
                </a:uFill>
              </a:defRPr>
            </a:pPr>
            <a:endParaRPr sz="1200" dirty="0">
              <a:solidFill>
                <a:srgbClr val="231F20"/>
              </a:solidFill>
              <a:uFill>
                <a:solidFill>
                  <a:srgbClr val="231F20"/>
                </a:solidFill>
              </a:uFill>
              <a:latin typeface="Arial"/>
              <a:ea typeface="Arial"/>
              <a:cs typeface="Arial"/>
              <a:sym typeface="Arial"/>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48"/>
          <p:cNvSpPr txBox="1">
            <a:spLocks/>
          </p:cNvSpPr>
          <p:nvPr/>
        </p:nvSpPr>
        <p:spPr>
          <a:xfrm>
            <a:off x="457200" y="274637"/>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chor="ctr">
            <a:normAutofit/>
          </a:bodyPr>
          <a:lstStyle>
            <a:lvl1pPr marL="0" marR="0" indent="0" algn="ctr" defTabSz="914400" rtl="0" latinLnBrk="0">
              <a:lnSpc>
                <a:spcPct val="100000"/>
              </a:lnSpc>
              <a:spcBef>
                <a:spcPts val="0"/>
              </a:spcBef>
              <a:spcAft>
                <a:spcPts val="0"/>
              </a:spcAft>
              <a:buClrTx/>
              <a:buSzTx/>
              <a:buFontTx/>
              <a:buNone/>
              <a:tabLst/>
              <a:defRPr sz="3200" b="1" i="0" u="none" strike="noStrike" cap="none" spc="0" baseline="0">
                <a:ln>
                  <a:noFill/>
                </a:ln>
                <a:solidFill>
                  <a:srgbClr val="0C0C0E"/>
                </a:solidFill>
                <a:uFill>
                  <a:solidFill>
                    <a:srgbClr val="0C0C0E"/>
                  </a:solidFill>
                </a:uFill>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9pPr>
          </a:lstStyle>
          <a:p>
            <a:pPr hangingPunct="1">
              <a:defRPr b="0">
                <a:solidFill>
                  <a:srgbClr val="000000"/>
                </a:solidFill>
                <a:uFillTx/>
              </a:defRPr>
            </a:pPr>
            <a:r>
              <a:rPr lang="bs-Latn-BA" dirty="0"/>
              <a:t>Data transfer </a:t>
            </a:r>
            <a:r>
              <a:rPr lang="bs-Latn-BA" dirty="0" err="1"/>
              <a:t>abroad</a:t>
            </a:r>
            <a:endParaRPr lang="hr-HR" dirty="0"/>
          </a:p>
        </p:txBody>
      </p:sp>
      <p:sp>
        <p:nvSpPr>
          <p:cNvPr id="3" name="Shape 49"/>
          <p:cNvSpPr txBox="1">
            <a:spLocks/>
          </p:cNvSpPr>
          <p:nvPr/>
        </p:nvSpPr>
        <p:spPr>
          <a:xfrm>
            <a:off x="457200" y="1600200"/>
            <a:ext cx="8229600" cy="4525963"/>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a:bodyPr>
          <a:lst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1pPr>
            <a:lvl2pPr marL="1035754" marR="0" indent="-578554"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2pPr>
            <a:lvl3pPr marL="1456265" marR="0" indent="-541865"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3pPr>
            <a:lvl4pPr marL="2020710" marR="0" indent="-64911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4pPr>
            <a:lvl5pPr marL="2551288" marR="0" indent="-722488"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5pPr>
            <a:lvl6pPr marL="3008488" marR="0" indent="-722488"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6pPr>
            <a:lvl7pPr marL="3465688" marR="0" indent="-722488"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7pPr>
            <a:lvl8pPr marL="3922888" marR="0" indent="-722488"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8pPr>
            <a:lvl9pPr marL="4380088" marR="0" indent="-722488"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9pPr>
          </a:lstStyle>
          <a:p>
            <a:pPr marL="0" indent="0" algn="ctr" defTabSz="338327" hangingPunct="1">
              <a:spcBef>
                <a:spcPts val="0"/>
              </a:spcBef>
              <a:buSzTx/>
              <a:buFontTx/>
              <a:buNone/>
              <a:defRPr sz="814">
                <a:uFill>
                  <a:solidFill>
                    <a:srgbClr val="000000"/>
                  </a:solidFill>
                </a:uFill>
              </a:defRPr>
            </a:pPr>
            <a:endParaRPr lang="hr-HR" sz="888" b="1" dirty="0" smtClean="0">
              <a:solidFill>
                <a:srgbClr val="0C0C0E"/>
              </a:solidFill>
              <a:uFill>
                <a:solidFill>
                  <a:srgbClr val="0C0C0E"/>
                </a:solidFill>
              </a:uFill>
              <a:latin typeface="Times New Roman"/>
              <a:ea typeface="Times New Roman"/>
              <a:cs typeface="Times New Roman"/>
              <a:sym typeface="Times New Roman"/>
            </a:endParaRPr>
          </a:p>
          <a:p>
            <a:pPr marL="0" indent="0" algn="ctr" defTabSz="338327" hangingPunct="1">
              <a:spcBef>
                <a:spcPts val="0"/>
              </a:spcBef>
              <a:buSzTx/>
              <a:buFontTx/>
              <a:buNone/>
              <a:defRPr sz="814">
                <a:uFill>
                  <a:solidFill>
                    <a:srgbClr val="000000"/>
                  </a:solidFill>
                </a:uFill>
              </a:defRPr>
            </a:pPr>
            <a:endParaRPr lang="hr-HR" sz="888" b="1" dirty="0" smtClean="0">
              <a:solidFill>
                <a:srgbClr val="0C0C0E"/>
              </a:solidFill>
              <a:uFill>
                <a:solidFill>
                  <a:srgbClr val="0C0C0E"/>
                </a:solidFill>
              </a:uFill>
              <a:latin typeface="Times New Roman"/>
              <a:ea typeface="Times New Roman"/>
              <a:cs typeface="Times New Roman"/>
              <a:sym typeface="Times New Roman"/>
            </a:endParaRPr>
          </a:p>
          <a:p>
            <a:pPr marL="0" indent="0" algn="ctr" defTabSz="676655" hangingPunct="1">
              <a:spcBef>
                <a:spcPts val="0"/>
              </a:spcBef>
              <a:buSzTx/>
              <a:buFontTx/>
              <a:buNone/>
              <a:defRPr sz="1776">
                <a:latin typeface="Arial"/>
                <a:ea typeface="Arial"/>
                <a:cs typeface="Arial"/>
                <a:sym typeface="Arial"/>
              </a:defRPr>
            </a:pPr>
            <a:endParaRPr lang="hr-HR" sz="1776" b="1" dirty="0" smtClean="0">
              <a:solidFill>
                <a:srgbClr val="0C0C0E"/>
              </a:solidFill>
              <a:uFill>
                <a:solidFill>
                  <a:srgbClr val="0C0C0E"/>
                </a:solidFill>
              </a:uFill>
              <a:latin typeface="Arial"/>
              <a:ea typeface="Arial"/>
              <a:cs typeface="Arial"/>
              <a:sym typeface="Arial"/>
            </a:endParaRPr>
          </a:p>
          <a:p>
            <a:pPr marL="0" indent="0" algn="ctr" defTabSz="676655" hangingPunct="1">
              <a:spcBef>
                <a:spcPts val="0"/>
              </a:spcBef>
              <a:buSzTx/>
              <a:buFontTx/>
              <a:buNone/>
              <a:defRPr sz="1776">
                <a:latin typeface="Arial"/>
                <a:ea typeface="Arial"/>
                <a:cs typeface="Arial"/>
                <a:sym typeface="Arial"/>
              </a:defRPr>
            </a:pPr>
            <a:r>
              <a:rPr lang="hr-HR" sz="2100" b="1" dirty="0" err="1" smtClean="0">
                <a:solidFill>
                  <a:srgbClr val="0C0C0E"/>
                </a:solidFill>
                <a:uFill>
                  <a:solidFill>
                    <a:srgbClr val="0C0C0E"/>
                  </a:solidFill>
                </a:uFill>
                <a:latin typeface="Arial"/>
                <a:ea typeface="Arial"/>
                <a:cs typeface="Arial"/>
                <a:sym typeface="Arial"/>
              </a:rPr>
              <a:t>Article</a:t>
            </a:r>
            <a:r>
              <a:rPr lang="hr-HR" sz="2100" b="1" dirty="0" smtClean="0">
                <a:solidFill>
                  <a:srgbClr val="0C0C0E"/>
                </a:solidFill>
                <a:uFill>
                  <a:solidFill>
                    <a:srgbClr val="0C0C0E"/>
                  </a:solidFill>
                </a:uFill>
                <a:latin typeface="Arial"/>
                <a:ea typeface="Arial"/>
                <a:cs typeface="Arial"/>
                <a:sym typeface="Arial"/>
              </a:rPr>
              <a:t> 18 </a:t>
            </a:r>
            <a:r>
              <a:rPr lang="hr-HR" sz="2100" b="1" dirty="0" err="1" smtClean="0">
                <a:solidFill>
                  <a:srgbClr val="0C0C0E"/>
                </a:solidFill>
                <a:uFill>
                  <a:solidFill>
                    <a:srgbClr val="0C0C0E"/>
                  </a:solidFill>
                </a:uFill>
                <a:latin typeface="Arial"/>
                <a:ea typeface="Arial"/>
                <a:cs typeface="Arial"/>
                <a:sym typeface="Arial"/>
              </a:rPr>
              <a:t>of</a:t>
            </a:r>
            <a:r>
              <a:rPr lang="hr-HR" sz="2100" b="1" dirty="0" smtClean="0">
                <a:solidFill>
                  <a:srgbClr val="0C0C0E"/>
                </a:solidFill>
                <a:uFill>
                  <a:solidFill>
                    <a:srgbClr val="0C0C0E"/>
                  </a:solidFill>
                </a:uFill>
                <a:latin typeface="Arial"/>
                <a:ea typeface="Arial"/>
                <a:cs typeface="Arial"/>
                <a:sym typeface="Arial"/>
              </a:rPr>
              <a:t> </a:t>
            </a:r>
            <a:r>
              <a:rPr lang="hr-HR" sz="2100" b="1" dirty="0" err="1" smtClean="0">
                <a:solidFill>
                  <a:srgbClr val="0C0C0E"/>
                </a:solidFill>
                <a:uFill>
                  <a:solidFill>
                    <a:srgbClr val="0C0C0E"/>
                  </a:solidFill>
                </a:uFill>
                <a:latin typeface="Arial"/>
                <a:ea typeface="Arial"/>
                <a:cs typeface="Arial"/>
                <a:sym typeface="Arial"/>
              </a:rPr>
              <a:t>the</a:t>
            </a:r>
            <a:r>
              <a:rPr lang="hr-HR" sz="2100" b="1" dirty="0" smtClean="0">
                <a:solidFill>
                  <a:srgbClr val="0C0C0E"/>
                </a:solidFill>
                <a:uFill>
                  <a:solidFill>
                    <a:srgbClr val="0C0C0E"/>
                  </a:solidFill>
                </a:uFill>
                <a:latin typeface="Arial"/>
                <a:ea typeface="Arial"/>
                <a:cs typeface="Arial"/>
                <a:sym typeface="Arial"/>
              </a:rPr>
              <a:t> </a:t>
            </a:r>
            <a:r>
              <a:rPr lang="hr-HR" sz="2100" b="1" dirty="0" err="1" smtClean="0">
                <a:solidFill>
                  <a:srgbClr val="0C0C0E"/>
                </a:solidFill>
                <a:uFill>
                  <a:solidFill>
                    <a:srgbClr val="0C0C0E"/>
                  </a:solidFill>
                </a:uFill>
                <a:latin typeface="Arial"/>
                <a:ea typeface="Arial"/>
                <a:cs typeface="Arial"/>
                <a:sym typeface="Arial"/>
              </a:rPr>
              <a:t>Law</a:t>
            </a:r>
            <a:r>
              <a:rPr lang="hr-HR" sz="2100" b="1" dirty="0" smtClean="0">
                <a:solidFill>
                  <a:srgbClr val="0C0C0E"/>
                </a:solidFill>
                <a:uFill>
                  <a:solidFill>
                    <a:srgbClr val="0C0C0E"/>
                  </a:solidFill>
                </a:uFill>
                <a:latin typeface="Arial"/>
                <a:ea typeface="Arial"/>
                <a:cs typeface="Arial"/>
                <a:sym typeface="Arial"/>
              </a:rPr>
              <a:t>, </a:t>
            </a:r>
            <a:r>
              <a:rPr lang="hr-HR" sz="2100" b="1" dirty="0" err="1" smtClean="0">
                <a:solidFill>
                  <a:srgbClr val="0C0C0E"/>
                </a:solidFill>
                <a:uFill>
                  <a:solidFill>
                    <a:srgbClr val="0C0C0E"/>
                  </a:solidFill>
                </a:uFill>
                <a:latin typeface="Arial"/>
                <a:ea typeface="Arial"/>
                <a:cs typeface="Arial"/>
                <a:sym typeface="Arial"/>
              </a:rPr>
              <a:t>paragraph</a:t>
            </a:r>
            <a:r>
              <a:rPr lang="hr-HR" sz="2100" b="1" dirty="0" smtClean="0">
                <a:solidFill>
                  <a:srgbClr val="0C0C0E"/>
                </a:solidFill>
                <a:uFill>
                  <a:solidFill>
                    <a:srgbClr val="0C0C0E"/>
                  </a:solidFill>
                </a:uFill>
                <a:latin typeface="Arial"/>
                <a:ea typeface="Arial"/>
                <a:cs typeface="Arial"/>
                <a:sym typeface="Arial"/>
              </a:rPr>
              <a:t> (4) </a:t>
            </a:r>
          </a:p>
          <a:p>
            <a:pPr marL="0" indent="0" algn="ctr" defTabSz="676655" hangingPunct="1">
              <a:spcBef>
                <a:spcPts val="0"/>
              </a:spcBef>
              <a:buSzTx/>
              <a:buFontTx/>
              <a:buNone/>
              <a:defRPr sz="1776">
                <a:latin typeface="Arial"/>
                <a:ea typeface="Arial"/>
                <a:cs typeface="Arial"/>
                <a:sym typeface="Arial"/>
              </a:defRPr>
            </a:pPr>
            <a:endParaRPr lang="hr-HR" sz="2100" b="1" dirty="0" smtClean="0">
              <a:solidFill>
                <a:srgbClr val="0C0C0E"/>
              </a:solidFill>
              <a:uFill>
                <a:solidFill>
                  <a:srgbClr val="0C0C0E"/>
                </a:solidFill>
              </a:uFill>
              <a:latin typeface="Arial"/>
              <a:ea typeface="Arial"/>
              <a:cs typeface="Arial"/>
              <a:sym typeface="Arial"/>
            </a:endParaRPr>
          </a:p>
          <a:p>
            <a:pPr marL="0" indent="0" algn="just" defTabSz="338327" hangingPunct="1">
              <a:spcBef>
                <a:spcPts val="0"/>
              </a:spcBef>
              <a:buSzTx/>
              <a:buFontTx/>
              <a:buNone/>
              <a:defRPr sz="1258">
                <a:uFill>
                  <a:solidFill>
                    <a:srgbClr val="000000"/>
                  </a:solidFill>
                </a:uFill>
              </a:defRPr>
            </a:pPr>
            <a:endParaRPr lang="hr-HR" sz="1200" dirty="0" smtClean="0">
              <a:solidFill>
                <a:srgbClr val="231F20"/>
              </a:solidFill>
              <a:uFill>
                <a:solidFill>
                  <a:srgbClr val="231F20"/>
                </a:solidFill>
              </a:uFill>
              <a:latin typeface="Arial"/>
              <a:ea typeface="Arial"/>
              <a:cs typeface="Arial"/>
              <a:sym typeface="Arial"/>
            </a:endParaRPr>
          </a:p>
          <a:p>
            <a:pPr marL="0" indent="0" algn="just" defTabSz="338327" hangingPunct="1">
              <a:spcBef>
                <a:spcPts val="0"/>
              </a:spcBef>
              <a:buSzTx/>
              <a:buFontTx/>
              <a:buNone/>
              <a:defRPr sz="1258">
                <a:uFill>
                  <a:solidFill>
                    <a:srgbClr val="000000"/>
                  </a:solidFill>
                </a:uFill>
              </a:defRPr>
            </a:pPr>
            <a:r>
              <a:rPr lang="en-US" sz="2000" dirty="0" smtClean="0">
                <a:solidFill>
                  <a:srgbClr val="231F20"/>
                </a:solidFill>
                <a:uFill>
                  <a:solidFill>
                    <a:srgbClr val="231F20"/>
                  </a:solidFill>
                </a:uFill>
                <a:latin typeface="Arial"/>
                <a:ea typeface="Arial"/>
                <a:cs typeface="Arial"/>
                <a:sym typeface="Arial"/>
              </a:rPr>
              <a:t>Exceptionally</a:t>
            </a:r>
            <a:r>
              <a:rPr lang="en-US" sz="2000" dirty="0">
                <a:solidFill>
                  <a:srgbClr val="231F20"/>
                </a:solidFill>
                <a:uFill>
                  <a:solidFill>
                    <a:srgbClr val="231F20"/>
                  </a:solidFill>
                </a:uFill>
                <a:latin typeface="Arial"/>
                <a:ea typeface="Arial"/>
                <a:cs typeface="Arial"/>
                <a:sym typeface="Arial"/>
              </a:rPr>
              <a:t>, the Agency may approve the transfer of data from Bosnia and Herzegovina to another country which does not provide an appropriate level of protection as defined in paragraph (1) of this Article, when a controller in another country provides adequate safeguards for the protection of privacy and fundamental rights and freedoms of individuals or provision of similar rights arises from the provisions of a special agreement</a:t>
            </a:r>
            <a:r>
              <a:rPr lang="en-US" sz="2000" dirty="0" smtClean="0">
                <a:solidFill>
                  <a:srgbClr val="231F20"/>
                </a:solidFill>
                <a:uFill>
                  <a:solidFill>
                    <a:srgbClr val="231F20"/>
                  </a:solidFill>
                </a:uFill>
                <a:latin typeface="Arial"/>
                <a:ea typeface="Arial"/>
                <a:cs typeface="Arial"/>
                <a:sym typeface="Arial"/>
              </a:rPr>
              <a:t>.</a:t>
            </a:r>
            <a:endParaRPr lang="hr-HR" sz="2000" dirty="0">
              <a:solidFill>
                <a:srgbClr val="231F20"/>
              </a:solidFill>
              <a:uFill>
                <a:solidFill>
                  <a:srgbClr val="231F20"/>
                </a:solidFill>
              </a:uFill>
              <a:latin typeface="Arial"/>
              <a:ea typeface="Arial"/>
              <a:cs typeface="Arial"/>
              <a:sym typeface="Arial"/>
            </a:endParaRPr>
          </a:p>
        </p:txBody>
      </p:sp>
    </p:spTree>
    <p:extLst>
      <p:ext uri="{BB962C8B-B14F-4D97-AF65-F5344CB8AC3E}">
        <p14:creationId xmlns:p14="http://schemas.microsoft.com/office/powerpoint/2010/main" val="131698393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hape 51"/>
          <p:cNvSpPr>
            <a:spLocks noGrp="1"/>
          </p:cNvSpPr>
          <p:nvPr>
            <p:ph type="title" idx="4294967295"/>
          </p:nvPr>
        </p:nvSpPr>
        <p:spPr>
          <a:xfrm>
            <a:off x="457200" y="274637"/>
            <a:ext cx="8229600" cy="1143001"/>
          </a:xfrm>
          <a:prstGeom prst="rect">
            <a:avLst/>
          </a:prstGeom>
        </p:spPr>
        <p:txBody>
          <a:bodyPr>
            <a:normAutofit/>
          </a:bodyPr>
          <a:lstStyle>
            <a:lvl1pPr>
              <a:defRPr sz="3200" b="1">
                <a:solidFill>
                  <a:srgbClr val="0C0C0E"/>
                </a:solidFill>
                <a:uFill>
                  <a:solidFill>
                    <a:srgbClr val="0C0C0E"/>
                  </a:solidFill>
                </a:uFill>
                <a:latin typeface="Arial"/>
                <a:ea typeface="Arial"/>
                <a:cs typeface="Arial"/>
                <a:sym typeface="Arial"/>
              </a:defRPr>
            </a:lvl1pPr>
          </a:lstStyle>
          <a:p>
            <a:r>
              <a:rPr lang="hr-HR" dirty="0" err="1" smtClean="0"/>
              <a:t>Practice</a:t>
            </a:r>
            <a:r>
              <a:rPr lang="hr-HR" dirty="0" smtClean="0"/>
              <a:t> </a:t>
            </a:r>
            <a:r>
              <a:rPr lang="hr-HR" dirty="0" err="1" smtClean="0"/>
              <a:t>of</a:t>
            </a:r>
            <a:r>
              <a:rPr lang="hr-HR" dirty="0" smtClean="0"/>
              <a:t> </a:t>
            </a:r>
            <a:r>
              <a:rPr lang="hr-HR" dirty="0" err="1" smtClean="0"/>
              <a:t>the</a:t>
            </a:r>
            <a:r>
              <a:rPr lang="hr-HR" dirty="0" smtClean="0"/>
              <a:t> </a:t>
            </a:r>
            <a:r>
              <a:rPr lang="hr-HR" dirty="0" err="1" smtClean="0"/>
              <a:t>Agency</a:t>
            </a:r>
            <a:r>
              <a:rPr lang="hr-HR" dirty="0" smtClean="0"/>
              <a:t> </a:t>
            </a:r>
            <a:r>
              <a:rPr lang="hr-HR" dirty="0" err="1"/>
              <a:t>regarding</a:t>
            </a:r>
            <a:r>
              <a:rPr lang="hr-HR" dirty="0"/>
              <a:t> </a:t>
            </a:r>
            <a:r>
              <a:rPr lang="hr-HR" dirty="0" smtClean="0"/>
              <a:t/>
            </a:r>
            <a:br>
              <a:rPr lang="hr-HR" dirty="0" smtClean="0"/>
            </a:br>
            <a:r>
              <a:rPr lang="hr-HR" dirty="0" smtClean="0"/>
              <a:t>personal data transfer </a:t>
            </a:r>
            <a:r>
              <a:rPr lang="hr-HR" dirty="0" err="1" smtClean="0"/>
              <a:t>abroad</a:t>
            </a:r>
            <a:r>
              <a:rPr lang="hr-HR" dirty="0" smtClean="0"/>
              <a:t> </a:t>
            </a:r>
            <a:endParaRPr lang="hr-HR" dirty="0"/>
          </a:p>
        </p:txBody>
      </p:sp>
      <p:sp>
        <p:nvSpPr>
          <p:cNvPr id="52" name="Shape 52"/>
          <p:cNvSpPr>
            <a:spLocks noGrp="1"/>
          </p:cNvSpPr>
          <p:nvPr>
            <p:ph type="body" idx="4294967295"/>
          </p:nvPr>
        </p:nvSpPr>
        <p:spPr>
          <a:xfrm>
            <a:off x="457200" y="1600200"/>
            <a:ext cx="8229600" cy="4525963"/>
          </a:xfrm>
          <a:prstGeom prst="rect">
            <a:avLst/>
          </a:prstGeom>
        </p:spPr>
        <p:txBody>
          <a:bodyPr>
            <a:normAutofit/>
          </a:bodyPr>
          <a:lstStyle/>
          <a:p>
            <a:pPr algn="just" defTabSz="457200">
              <a:lnSpc>
                <a:spcPct val="110000"/>
              </a:lnSpc>
              <a:spcBef>
                <a:spcPts val="0"/>
              </a:spcBef>
              <a:buSzTx/>
              <a:buFontTx/>
              <a:buChar char="-"/>
              <a:defRPr sz="1100">
                <a:uFill>
                  <a:solidFill>
                    <a:srgbClr val="000000"/>
                  </a:solidFill>
                </a:uFill>
              </a:defRPr>
            </a:pPr>
            <a:endPar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endParaRPr>
          </a:p>
          <a:p>
            <a:pPr algn="just" defTabSz="457200">
              <a:lnSpc>
                <a:spcPct val="110000"/>
              </a:lnSpc>
              <a:spcBef>
                <a:spcPts val="0"/>
              </a:spcBef>
              <a:buSzTx/>
              <a:buFontTx/>
              <a:buChar char="-"/>
              <a:defRPr sz="1100">
                <a:uFill>
                  <a:solidFill>
                    <a:srgbClr val="000000"/>
                  </a:solidFill>
                </a:uFill>
              </a:defRPr>
            </a:pP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Most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of</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the</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queries</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regarding</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the</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personal data transfer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abroad</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Agency</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were</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received</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from</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banks</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in</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BiH,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public</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authorities</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natural</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persons</a:t>
            </a:r>
            <a:r>
              <a:rPr lang="hr-HR" sz="2400" dirty="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and</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legal</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entities</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a:t>
            </a:r>
          </a:p>
          <a:p>
            <a:pPr marL="0" indent="0" algn="just" defTabSz="457200">
              <a:lnSpc>
                <a:spcPct val="110000"/>
              </a:lnSpc>
              <a:spcBef>
                <a:spcPts val="0"/>
              </a:spcBef>
              <a:buSzTx/>
              <a:buNone/>
              <a:defRPr sz="1100">
                <a:uFill>
                  <a:solidFill>
                    <a:srgbClr val="000000"/>
                  </a:solidFill>
                </a:uFill>
              </a:defRPr>
            </a:pPr>
            <a:endPar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endParaRPr>
          </a:p>
          <a:p>
            <a:pPr algn="just" defTabSz="457200">
              <a:lnSpc>
                <a:spcPct val="110000"/>
              </a:lnSpc>
              <a:spcBef>
                <a:spcPts val="0"/>
              </a:spcBef>
              <a:buSzTx/>
              <a:buFontTx/>
              <a:buChar char="-"/>
              <a:defRPr sz="1100">
                <a:uFill>
                  <a:solidFill>
                    <a:srgbClr val="000000"/>
                  </a:solidFill>
                </a:uFill>
              </a:defRPr>
            </a:pP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We</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also</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have</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some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queries</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from</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NGO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sector</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and</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media</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but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particularly</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interesting</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is</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the</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fact</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that</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media</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very</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often</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ask</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for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our</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competent</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answers</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regarding</a:t>
            </a:r>
            <a:r>
              <a:rPr lang="hr-HR" sz="2400" dirty="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different</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areas</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in</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the</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field</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of</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personal data </a:t>
            </a:r>
            <a:r>
              <a:rPr lang="hr-HR" sz="24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protection</a:t>
            </a:r>
            <a:r>
              <a:rPr lang="hr-HR" sz="24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51"/>
          <p:cNvSpPr txBox="1">
            <a:spLocks/>
          </p:cNvSpPr>
          <p:nvPr/>
        </p:nvSpPr>
        <p:spPr>
          <a:xfrm>
            <a:off x="457200" y="274637"/>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chor="ctr">
            <a:normAutofit/>
          </a:bodyPr>
          <a:lstStyle>
            <a:lvl1pPr marL="0" marR="0" indent="0" algn="ctr" defTabSz="914400" rtl="0" latinLnBrk="0">
              <a:lnSpc>
                <a:spcPct val="100000"/>
              </a:lnSpc>
              <a:spcBef>
                <a:spcPts val="0"/>
              </a:spcBef>
              <a:spcAft>
                <a:spcPts val="0"/>
              </a:spcAft>
              <a:buClrTx/>
              <a:buSzTx/>
              <a:buFontTx/>
              <a:buNone/>
              <a:tabLst/>
              <a:defRPr sz="3200" b="1" i="0" u="none" strike="noStrike" cap="none" spc="0" baseline="0">
                <a:ln>
                  <a:noFill/>
                </a:ln>
                <a:solidFill>
                  <a:srgbClr val="0C0C0E"/>
                </a:solidFill>
                <a:uFill>
                  <a:solidFill>
                    <a:srgbClr val="0C0C0E"/>
                  </a:solidFill>
                </a:uFill>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9pPr>
          </a:lstStyle>
          <a:p>
            <a:pPr hangingPunct="1"/>
            <a:r>
              <a:rPr lang="hr-HR" dirty="0" err="1"/>
              <a:t>Practice</a:t>
            </a:r>
            <a:r>
              <a:rPr lang="hr-HR" dirty="0"/>
              <a:t> </a:t>
            </a:r>
            <a:r>
              <a:rPr lang="hr-HR" dirty="0" err="1"/>
              <a:t>of</a:t>
            </a:r>
            <a:r>
              <a:rPr lang="hr-HR" dirty="0"/>
              <a:t> </a:t>
            </a:r>
            <a:r>
              <a:rPr lang="hr-HR" dirty="0" err="1"/>
              <a:t>the</a:t>
            </a:r>
            <a:r>
              <a:rPr lang="hr-HR" dirty="0"/>
              <a:t> </a:t>
            </a:r>
            <a:r>
              <a:rPr lang="hr-HR" dirty="0" err="1"/>
              <a:t>Agency</a:t>
            </a:r>
            <a:r>
              <a:rPr lang="hr-HR" dirty="0"/>
              <a:t> </a:t>
            </a:r>
            <a:r>
              <a:rPr lang="hr-HR" dirty="0" err="1"/>
              <a:t>regarding</a:t>
            </a:r>
            <a:r>
              <a:rPr lang="hr-HR" dirty="0"/>
              <a:t> </a:t>
            </a:r>
            <a:br>
              <a:rPr lang="hr-HR" dirty="0"/>
            </a:br>
            <a:r>
              <a:rPr lang="hr-HR" dirty="0"/>
              <a:t>personal data transfer </a:t>
            </a:r>
            <a:r>
              <a:rPr lang="hr-HR" dirty="0" err="1"/>
              <a:t>abroad</a:t>
            </a:r>
            <a:r>
              <a:rPr lang="hr-HR" dirty="0"/>
              <a:t> </a:t>
            </a:r>
          </a:p>
        </p:txBody>
      </p:sp>
      <p:sp>
        <p:nvSpPr>
          <p:cNvPr id="3" name="Shape 52"/>
          <p:cNvSpPr txBox="1">
            <a:spLocks/>
          </p:cNvSpPr>
          <p:nvPr/>
        </p:nvSpPr>
        <p:spPr>
          <a:xfrm>
            <a:off x="457200" y="1600200"/>
            <a:ext cx="8229600" cy="4525963"/>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a:bodyPr>
          <a:lst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1pPr>
            <a:lvl2pPr marL="1035754" marR="0" indent="-578554"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2pPr>
            <a:lvl3pPr marL="1456265" marR="0" indent="-541865"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3pPr>
            <a:lvl4pPr marL="2020710" marR="0" indent="-64911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4pPr>
            <a:lvl5pPr marL="2551288" marR="0" indent="-722488"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5pPr>
            <a:lvl6pPr marL="3008488" marR="0" indent="-722488"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6pPr>
            <a:lvl7pPr marL="3465688" marR="0" indent="-722488"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7pPr>
            <a:lvl8pPr marL="3922888" marR="0" indent="-722488"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8pPr>
            <a:lvl9pPr marL="4380088" marR="0" indent="-722488"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9pPr>
          </a:lstStyle>
          <a:p>
            <a:pPr algn="just" defTabSz="457200" hangingPunct="1">
              <a:lnSpc>
                <a:spcPct val="110000"/>
              </a:lnSpc>
              <a:spcBef>
                <a:spcPts val="0"/>
              </a:spcBef>
              <a:buSzTx/>
              <a:buFontTx/>
              <a:buChar char="-"/>
              <a:defRPr sz="1100">
                <a:uFill>
                  <a:solidFill>
                    <a:srgbClr val="000000"/>
                  </a:solidFill>
                </a:uFill>
              </a:defRPr>
            </a:pPr>
            <a:r>
              <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Bank </a:t>
            </a:r>
            <a:r>
              <a:rPr lang="hr-HR" sz="18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queries</a:t>
            </a:r>
            <a:r>
              <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18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regarding</a:t>
            </a:r>
            <a:r>
              <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18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delivery</a:t>
            </a:r>
            <a:r>
              <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18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of</a:t>
            </a:r>
            <a:r>
              <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personal data to USA for </a:t>
            </a:r>
            <a:r>
              <a:rPr lang="hr-HR" sz="18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the</a:t>
            </a:r>
            <a:r>
              <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18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purpose</a:t>
            </a:r>
            <a:r>
              <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18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of</a:t>
            </a:r>
            <a:r>
              <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IRS (</a:t>
            </a:r>
            <a:r>
              <a:rPr lang="hr-HR" sz="18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Internal</a:t>
            </a:r>
            <a:r>
              <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18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Revenue</a:t>
            </a:r>
            <a:r>
              <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Service </a:t>
            </a:r>
            <a:r>
              <a:rPr lang="hr-HR" sz="18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in</a:t>
            </a:r>
            <a:r>
              <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USA) </a:t>
            </a:r>
            <a:r>
              <a:rPr lang="hr-HR" sz="18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reporting</a:t>
            </a:r>
            <a:r>
              <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on </a:t>
            </a:r>
            <a:r>
              <a:rPr lang="hr-HR" sz="18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balance</a:t>
            </a:r>
            <a:r>
              <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18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of</a:t>
            </a:r>
            <a:r>
              <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US </a:t>
            </a:r>
            <a:r>
              <a:rPr lang="hr-HR" sz="18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residents</a:t>
            </a:r>
            <a:r>
              <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18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who</a:t>
            </a:r>
            <a:r>
              <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are </a:t>
            </a:r>
            <a:r>
              <a:rPr lang="hr-HR" sz="18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staying</a:t>
            </a:r>
            <a:r>
              <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18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in</a:t>
            </a:r>
            <a:r>
              <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BiH </a:t>
            </a:r>
            <a:r>
              <a:rPr lang="hr-HR" sz="18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in</a:t>
            </a:r>
            <a:r>
              <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18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accordance</a:t>
            </a:r>
            <a:r>
              <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to FATCA </a:t>
            </a:r>
            <a:r>
              <a:rPr lang="hr-HR" sz="18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Law</a:t>
            </a:r>
            <a:r>
              <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1800" dirty="0" err="1" smtClean="0">
                <a:uFill>
                  <a:solidFill>
                    <a:srgbClr val="000000"/>
                  </a:solidFill>
                </a:uFill>
                <a:latin typeface="Arial" panose="020B0604020202020204" pitchFamily="34" charset="0"/>
                <a:cs typeface="Arial" panose="020B0604020202020204" pitchFamily="34" charset="0"/>
              </a:rPr>
              <a:t>Foreign</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Account</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Tax</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Compliance</a:t>
            </a:r>
            <a:r>
              <a:rPr lang="hr-HR" sz="1800" dirty="0" smtClean="0">
                <a:uFill>
                  <a:solidFill>
                    <a:srgbClr val="000000"/>
                  </a:solidFill>
                </a:uFill>
                <a:latin typeface="Arial" panose="020B0604020202020204" pitchFamily="34" charset="0"/>
                <a:cs typeface="Arial" panose="020B0604020202020204" pitchFamily="34" charset="0"/>
              </a:rPr>
              <a:t>)</a:t>
            </a:r>
            <a:r>
              <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a:t>
            </a:r>
          </a:p>
          <a:p>
            <a:pPr algn="just" defTabSz="457200" hangingPunct="1">
              <a:spcBef>
                <a:spcPts val="0"/>
              </a:spcBef>
              <a:buSzTx/>
              <a:buFontTx/>
              <a:buChar char="-"/>
              <a:defRPr sz="1100">
                <a:uFill>
                  <a:solidFill>
                    <a:srgbClr val="000000"/>
                  </a:solidFill>
                </a:uFill>
              </a:defRPr>
            </a:pPr>
            <a:r>
              <a:rPr lang="hr-HR" sz="1800" dirty="0" err="1" smtClean="0">
                <a:uFill>
                  <a:solidFill>
                    <a:srgbClr val="000000"/>
                  </a:solidFill>
                </a:uFill>
                <a:latin typeface="Arial" panose="020B0604020202020204" pitchFamily="34" charset="0"/>
                <a:cs typeface="Arial" panose="020B0604020202020204" pitchFamily="34" charset="0"/>
              </a:rPr>
              <a:t>There</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is</a:t>
            </a:r>
            <a:r>
              <a:rPr lang="hr-HR" sz="1800" dirty="0" smtClean="0">
                <a:uFill>
                  <a:solidFill>
                    <a:srgbClr val="000000"/>
                  </a:solidFill>
                </a:uFill>
                <a:latin typeface="Arial" panose="020B0604020202020204" pitchFamily="34" charset="0"/>
                <a:cs typeface="Arial" panose="020B0604020202020204" pitchFamily="34" charset="0"/>
              </a:rPr>
              <a:t> no </a:t>
            </a:r>
            <a:r>
              <a:rPr lang="hr-HR" sz="1800" dirty="0" err="1" smtClean="0">
                <a:uFill>
                  <a:solidFill>
                    <a:srgbClr val="000000"/>
                  </a:solidFill>
                </a:uFill>
                <a:latin typeface="Arial" panose="020B0604020202020204" pitchFamily="34" charset="0"/>
                <a:cs typeface="Arial" panose="020B0604020202020204" pitchFamily="34" charset="0"/>
              </a:rPr>
              <a:t>agreement</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in</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Bosnia</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and</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Herzegovina</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about</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tax</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information</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exchange</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with</a:t>
            </a:r>
            <a:r>
              <a:rPr lang="hr-HR" sz="1800" dirty="0" smtClean="0">
                <a:uFill>
                  <a:solidFill>
                    <a:srgbClr val="000000"/>
                  </a:solidFill>
                </a:uFill>
                <a:latin typeface="Arial" panose="020B0604020202020204" pitchFamily="34" charset="0"/>
                <a:cs typeface="Arial" panose="020B0604020202020204" pitchFamily="34" charset="0"/>
              </a:rPr>
              <a:t> USA.</a:t>
            </a:r>
            <a:endPar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endParaRPr>
          </a:p>
          <a:p>
            <a:pPr algn="just" defTabSz="457200" hangingPunct="1">
              <a:spcBef>
                <a:spcPts val="0"/>
              </a:spcBef>
              <a:buSzTx/>
              <a:buFontTx/>
              <a:buChar char="-"/>
              <a:defRPr sz="1100">
                <a:uFill>
                  <a:solidFill>
                    <a:srgbClr val="000000"/>
                  </a:solidFill>
                </a:uFill>
              </a:defRPr>
            </a:pPr>
            <a:r>
              <a:rPr lang="hr-HR" sz="18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Application</a:t>
            </a:r>
            <a:r>
              <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18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of</a:t>
            </a:r>
            <a:r>
              <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18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Article</a:t>
            </a:r>
            <a:r>
              <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18, </a:t>
            </a:r>
            <a:r>
              <a:rPr lang="hr-HR" sz="18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paragraph</a:t>
            </a:r>
            <a:r>
              <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(3) </a:t>
            </a:r>
            <a:r>
              <a:rPr lang="hr-HR" sz="18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of</a:t>
            </a:r>
            <a:r>
              <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a:t>
            </a:r>
            <a:r>
              <a:rPr lang="hr-HR" sz="18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Law</a:t>
            </a:r>
            <a:r>
              <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on </a:t>
            </a:r>
            <a:r>
              <a:rPr lang="hr-HR" sz="18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the</a:t>
            </a:r>
            <a:r>
              <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Protection </a:t>
            </a:r>
            <a:r>
              <a:rPr lang="hr-HR" sz="1800" dirty="0" err="1"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of</a:t>
            </a:r>
            <a:r>
              <a:rPr lang="hr-HR" sz="1800" dirty="0" smtClean="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rPr>
              <a:t> Personal Data.</a:t>
            </a:r>
          </a:p>
          <a:p>
            <a:pPr algn="just" defTabSz="457200" hangingPunct="1">
              <a:spcBef>
                <a:spcPts val="0"/>
              </a:spcBef>
              <a:buSzTx/>
              <a:buFontTx/>
              <a:buChar char="-"/>
              <a:defRPr sz="1100">
                <a:uFill>
                  <a:solidFill>
                    <a:srgbClr val="000000"/>
                  </a:solidFill>
                </a:uFill>
              </a:defRPr>
            </a:pPr>
            <a:r>
              <a:rPr lang="hr-HR" sz="1800" b="1" dirty="0" smtClean="0">
                <a:uFill>
                  <a:solidFill>
                    <a:srgbClr val="000000"/>
                  </a:solidFill>
                </a:uFill>
                <a:latin typeface="Arial" panose="020B0604020202020204" pitchFamily="34" charset="0"/>
                <a:cs typeface="Arial" panose="020B0604020202020204" pitchFamily="34" charset="0"/>
              </a:rPr>
              <a:t>In </a:t>
            </a:r>
            <a:r>
              <a:rPr lang="hr-HR" sz="1800" b="1" dirty="0" err="1" smtClean="0">
                <a:uFill>
                  <a:solidFill>
                    <a:srgbClr val="000000"/>
                  </a:solidFill>
                </a:uFill>
                <a:latin typeface="Arial" panose="020B0604020202020204" pitchFamily="34" charset="0"/>
                <a:cs typeface="Arial" panose="020B0604020202020204" pitchFamily="34" charset="0"/>
              </a:rPr>
              <a:t>the</a:t>
            </a:r>
            <a:r>
              <a:rPr lang="hr-HR" sz="1800" b="1" dirty="0" smtClean="0">
                <a:uFill>
                  <a:solidFill>
                    <a:srgbClr val="000000"/>
                  </a:solidFill>
                </a:uFill>
                <a:latin typeface="Arial" panose="020B0604020202020204" pitchFamily="34" charset="0"/>
                <a:cs typeface="Arial" panose="020B0604020202020204" pitchFamily="34" charset="0"/>
              </a:rPr>
              <a:t> </a:t>
            </a:r>
            <a:r>
              <a:rPr lang="hr-HR" sz="1800" b="1" dirty="0" err="1" smtClean="0">
                <a:uFill>
                  <a:solidFill>
                    <a:srgbClr val="000000"/>
                  </a:solidFill>
                </a:uFill>
                <a:latin typeface="Arial" panose="020B0604020202020204" pitchFamily="34" charset="0"/>
                <a:cs typeface="Arial" panose="020B0604020202020204" pitchFamily="34" charset="0"/>
              </a:rPr>
              <a:t>specific</a:t>
            </a:r>
            <a:r>
              <a:rPr lang="hr-HR" sz="1800" b="1" dirty="0" smtClean="0">
                <a:uFill>
                  <a:solidFill>
                    <a:srgbClr val="000000"/>
                  </a:solidFill>
                </a:uFill>
                <a:latin typeface="Arial" panose="020B0604020202020204" pitchFamily="34" charset="0"/>
                <a:cs typeface="Arial" panose="020B0604020202020204" pitchFamily="34" charset="0"/>
              </a:rPr>
              <a:t> </a:t>
            </a:r>
            <a:r>
              <a:rPr lang="hr-HR" sz="1800" b="1" dirty="0" err="1" smtClean="0">
                <a:uFill>
                  <a:solidFill>
                    <a:srgbClr val="000000"/>
                  </a:solidFill>
                </a:uFill>
                <a:latin typeface="Arial" panose="020B0604020202020204" pitchFamily="34" charset="0"/>
                <a:cs typeface="Arial" panose="020B0604020202020204" pitchFamily="34" charset="0"/>
              </a:rPr>
              <a:t>case</a:t>
            </a:r>
            <a:r>
              <a:rPr lang="hr-HR" sz="1800" b="1" dirty="0" smtClean="0">
                <a:uFill>
                  <a:solidFill>
                    <a:srgbClr val="000000"/>
                  </a:solidFill>
                </a:uFill>
                <a:latin typeface="Arial" panose="020B0604020202020204" pitchFamily="34" charset="0"/>
                <a:cs typeface="Arial" panose="020B0604020202020204" pitchFamily="34" charset="0"/>
              </a:rPr>
              <a:t> transfer </a:t>
            </a:r>
            <a:r>
              <a:rPr lang="hr-HR" sz="1800" b="1" dirty="0" err="1" smtClean="0">
                <a:uFill>
                  <a:solidFill>
                    <a:srgbClr val="000000"/>
                  </a:solidFill>
                </a:uFill>
                <a:latin typeface="Arial" panose="020B0604020202020204" pitchFamily="34" charset="0"/>
                <a:cs typeface="Arial" panose="020B0604020202020204" pitchFamily="34" charset="0"/>
              </a:rPr>
              <a:t>is</a:t>
            </a:r>
            <a:r>
              <a:rPr lang="hr-HR" sz="1800" b="1" dirty="0" smtClean="0">
                <a:uFill>
                  <a:solidFill>
                    <a:srgbClr val="000000"/>
                  </a:solidFill>
                </a:uFill>
                <a:latin typeface="Arial" panose="020B0604020202020204" pitchFamily="34" charset="0"/>
                <a:cs typeface="Arial" panose="020B0604020202020204" pitchFamily="34" charset="0"/>
              </a:rPr>
              <a:t> </a:t>
            </a:r>
            <a:r>
              <a:rPr lang="hr-HR" sz="1800" b="1" dirty="0" err="1" smtClean="0">
                <a:uFill>
                  <a:solidFill>
                    <a:srgbClr val="000000"/>
                  </a:solidFill>
                </a:uFill>
                <a:latin typeface="Arial" panose="020B0604020202020204" pitchFamily="34" charset="0"/>
                <a:cs typeface="Arial" panose="020B0604020202020204" pitchFamily="34" charset="0"/>
              </a:rPr>
              <a:t>allowed</a:t>
            </a:r>
            <a:r>
              <a:rPr lang="hr-HR" sz="1800" b="1" dirty="0" smtClean="0">
                <a:uFill>
                  <a:solidFill>
                    <a:srgbClr val="000000"/>
                  </a:solidFill>
                </a:uFill>
                <a:latin typeface="Arial" panose="020B0604020202020204" pitchFamily="34" charset="0"/>
                <a:cs typeface="Arial" panose="020B0604020202020204" pitchFamily="34" charset="0"/>
              </a:rPr>
              <a:t> </a:t>
            </a:r>
            <a:r>
              <a:rPr lang="hr-HR" sz="1800" b="1" dirty="0" err="1" smtClean="0">
                <a:uFill>
                  <a:solidFill>
                    <a:srgbClr val="000000"/>
                  </a:solidFill>
                </a:uFill>
                <a:latin typeface="Arial" panose="020B0604020202020204" pitchFamily="34" charset="0"/>
                <a:cs typeface="Arial" panose="020B0604020202020204" pitchFamily="34" charset="0"/>
              </a:rPr>
              <a:t>if</a:t>
            </a:r>
            <a:r>
              <a:rPr lang="hr-HR" sz="1800" b="1" dirty="0" smtClean="0">
                <a:uFill>
                  <a:solidFill>
                    <a:srgbClr val="000000"/>
                  </a:solidFill>
                </a:uFill>
                <a:latin typeface="Arial" panose="020B0604020202020204" pitchFamily="34" charset="0"/>
                <a:cs typeface="Arial" panose="020B0604020202020204" pitchFamily="34" charset="0"/>
              </a:rPr>
              <a:t> </a:t>
            </a:r>
            <a:r>
              <a:rPr lang="hr-HR" sz="1800" b="1" dirty="0" err="1" smtClean="0">
                <a:uFill>
                  <a:solidFill>
                    <a:srgbClr val="000000"/>
                  </a:solidFill>
                </a:uFill>
                <a:latin typeface="Arial" panose="020B0604020202020204" pitchFamily="34" charset="0"/>
                <a:cs typeface="Arial" panose="020B0604020202020204" pitchFamily="34" charset="0"/>
              </a:rPr>
              <a:t>there</a:t>
            </a:r>
            <a:r>
              <a:rPr lang="hr-HR" sz="1800" b="1" dirty="0" smtClean="0">
                <a:uFill>
                  <a:solidFill>
                    <a:srgbClr val="000000"/>
                  </a:solidFill>
                </a:uFill>
                <a:latin typeface="Arial" panose="020B0604020202020204" pitchFamily="34" charset="0"/>
                <a:cs typeface="Arial" panose="020B0604020202020204" pitchFamily="34" charset="0"/>
              </a:rPr>
              <a:t> </a:t>
            </a:r>
            <a:r>
              <a:rPr lang="hr-HR" sz="1800" b="1" dirty="0" err="1" smtClean="0">
                <a:uFill>
                  <a:solidFill>
                    <a:srgbClr val="000000"/>
                  </a:solidFill>
                </a:uFill>
                <a:latin typeface="Arial" panose="020B0604020202020204" pitchFamily="34" charset="0"/>
                <a:cs typeface="Arial" panose="020B0604020202020204" pitchFamily="34" charset="0"/>
              </a:rPr>
              <a:t>is</a:t>
            </a:r>
            <a:r>
              <a:rPr lang="hr-HR" sz="1800" b="1" dirty="0" smtClean="0">
                <a:uFill>
                  <a:solidFill>
                    <a:srgbClr val="000000"/>
                  </a:solidFill>
                </a:uFill>
                <a:latin typeface="Arial" panose="020B0604020202020204" pitchFamily="34" charset="0"/>
                <a:cs typeface="Arial" panose="020B0604020202020204" pitchFamily="34" charset="0"/>
              </a:rPr>
              <a:t> a</a:t>
            </a:r>
            <a:r>
              <a:rPr lang="bs-Latn-BA" sz="1800" b="1" dirty="0">
                <a:uFill>
                  <a:solidFill>
                    <a:srgbClr val="000000"/>
                  </a:solidFill>
                </a:uFill>
                <a:latin typeface="Arial" panose="020B0604020202020204" pitchFamily="34" charset="0"/>
                <a:cs typeface="Arial" panose="020B0604020202020204" pitchFamily="34" charset="0"/>
              </a:rPr>
              <a:t> </a:t>
            </a:r>
            <a:r>
              <a:rPr lang="en-US" sz="1800" b="1" dirty="0" smtClean="0">
                <a:uFill>
                  <a:solidFill>
                    <a:srgbClr val="000000"/>
                  </a:solidFill>
                </a:uFill>
                <a:latin typeface="Arial" panose="020B0604020202020204" pitchFamily="34" charset="0"/>
                <a:cs typeface="Arial" panose="020B0604020202020204" pitchFamily="34" charset="0"/>
              </a:rPr>
              <a:t>consent obtained </a:t>
            </a:r>
            <a:r>
              <a:rPr lang="en-US" sz="1800" b="1" dirty="0">
                <a:uFill>
                  <a:solidFill>
                    <a:srgbClr val="000000"/>
                  </a:solidFill>
                </a:uFill>
                <a:latin typeface="Arial" panose="020B0604020202020204" pitchFamily="34" charset="0"/>
                <a:cs typeface="Arial" panose="020B0604020202020204" pitchFamily="34" charset="0"/>
              </a:rPr>
              <a:t>from the person whose data are transferred and the person was informed on the potential consequences of the data </a:t>
            </a:r>
            <a:r>
              <a:rPr lang="en-US" sz="1800" b="1" dirty="0" smtClean="0">
                <a:uFill>
                  <a:solidFill>
                    <a:srgbClr val="000000"/>
                  </a:solidFill>
                </a:uFill>
                <a:latin typeface="Arial" panose="020B0604020202020204" pitchFamily="34" charset="0"/>
                <a:cs typeface="Arial" panose="020B0604020202020204" pitchFamily="34" charset="0"/>
              </a:rPr>
              <a:t>transfer</a:t>
            </a:r>
            <a:r>
              <a:rPr lang="bs-Latn-BA" sz="1800" b="1" dirty="0" smtClean="0">
                <a:uFill>
                  <a:solidFill>
                    <a:srgbClr val="000000"/>
                  </a:solidFill>
                </a:uFill>
                <a:latin typeface="Arial" panose="020B0604020202020204" pitchFamily="34" charset="0"/>
                <a:cs typeface="Arial" panose="020B0604020202020204" pitchFamily="34" charset="0"/>
              </a:rPr>
              <a:t>, </a:t>
            </a:r>
            <a:r>
              <a:rPr lang="bs-Latn-BA" sz="1800" dirty="0" smtClean="0">
                <a:uFill>
                  <a:solidFill>
                    <a:srgbClr val="000000"/>
                  </a:solidFill>
                </a:uFill>
                <a:latin typeface="Arial" panose="020B0604020202020204" pitchFamily="34" charset="0"/>
                <a:cs typeface="Arial" panose="020B0604020202020204" pitchFamily="34" charset="0"/>
              </a:rPr>
              <a:t>so it is </a:t>
            </a:r>
            <a:r>
              <a:rPr lang="bs-Latn-BA" sz="1800" dirty="0" err="1" smtClean="0">
                <a:uFill>
                  <a:solidFill>
                    <a:srgbClr val="000000"/>
                  </a:solidFill>
                </a:uFill>
                <a:latin typeface="Arial" panose="020B0604020202020204" pitchFamily="34" charset="0"/>
                <a:cs typeface="Arial" panose="020B0604020202020204" pitchFamily="34" charset="0"/>
              </a:rPr>
              <a:t>recommended</a:t>
            </a:r>
            <a:r>
              <a:rPr lang="bs-Latn-BA" sz="1800" dirty="0">
                <a:uFill>
                  <a:solidFill>
                    <a:srgbClr val="000000"/>
                  </a:solidFill>
                </a:uFill>
                <a:latin typeface="Arial" panose="020B0604020202020204" pitchFamily="34" charset="0"/>
                <a:cs typeface="Arial" panose="020B0604020202020204" pitchFamily="34" charset="0"/>
              </a:rPr>
              <a:t>,</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in</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case</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of</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conclusion</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of</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contract</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with</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bank</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clients</a:t>
            </a:r>
            <a:r>
              <a:rPr lang="hr-HR" sz="1800" dirty="0" smtClean="0">
                <a:uFill>
                  <a:solidFill>
                    <a:srgbClr val="000000"/>
                  </a:solidFill>
                </a:uFill>
                <a:latin typeface="Arial" panose="020B0604020202020204" pitchFamily="34" charset="0"/>
                <a:cs typeface="Arial" panose="020B0604020202020204" pitchFamily="34" charset="0"/>
              </a:rPr>
              <a:t>, to </a:t>
            </a:r>
            <a:r>
              <a:rPr lang="hr-HR" sz="1800" dirty="0" err="1" smtClean="0">
                <a:uFill>
                  <a:solidFill>
                    <a:srgbClr val="000000"/>
                  </a:solidFill>
                </a:uFill>
                <a:latin typeface="Arial" panose="020B0604020202020204" pitchFamily="34" charset="0"/>
                <a:cs typeface="Arial" panose="020B0604020202020204" pitchFamily="34" charset="0"/>
              </a:rPr>
              <a:t>get</a:t>
            </a:r>
            <a:r>
              <a:rPr lang="hr-HR" sz="1800" dirty="0" smtClean="0">
                <a:uFill>
                  <a:solidFill>
                    <a:srgbClr val="000000"/>
                  </a:solidFill>
                </a:uFill>
                <a:latin typeface="Arial" panose="020B0604020202020204" pitchFamily="34" charset="0"/>
                <a:cs typeface="Arial" panose="020B0604020202020204" pitchFamily="34" charset="0"/>
              </a:rPr>
              <a:t> a </a:t>
            </a:r>
            <a:r>
              <a:rPr lang="hr-HR" sz="1800" dirty="0" err="1" smtClean="0">
                <a:uFill>
                  <a:solidFill>
                    <a:srgbClr val="000000"/>
                  </a:solidFill>
                </a:uFill>
                <a:latin typeface="Arial" panose="020B0604020202020204" pitchFamily="34" charset="0"/>
                <a:cs typeface="Arial" panose="020B0604020202020204" pitchFamily="34" charset="0"/>
              </a:rPr>
              <a:t>written</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consent</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of</a:t>
            </a:r>
            <a:r>
              <a:rPr lang="hr-HR" sz="1800" dirty="0" smtClean="0">
                <a:uFill>
                  <a:solidFill>
                    <a:srgbClr val="000000"/>
                  </a:solidFill>
                </a:uFill>
                <a:latin typeface="Arial" panose="020B0604020202020204" pitchFamily="34" charset="0"/>
                <a:cs typeface="Arial" panose="020B0604020202020204" pitchFamily="34" charset="0"/>
              </a:rPr>
              <a:t> data </a:t>
            </a:r>
            <a:r>
              <a:rPr lang="hr-HR" sz="1800" dirty="0" err="1" smtClean="0">
                <a:uFill>
                  <a:solidFill>
                    <a:srgbClr val="000000"/>
                  </a:solidFill>
                </a:uFill>
                <a:latin typeface="Arial" panose="020B0604020202020204" pitchFamily="34" charset="0"/>
                <a:cs typeface="Arial" panose="020B0604020202020204" pitchFamily="34" charset="0"/>
              </a:rPr>
              <a:t>subject</a:t>
            </a:r>
            <a:r>
              <a:rPr lang="hr-HR" sz="1800" dirty="0" smtClean="0">
                <a:uFill>
                  <a:solidFill>
                    <a:srgbClr val="000000"/>
                  </a:solidFill>
                </a:uFill>
                <a:latin typeface="Arial" panose="020B0604020202020204" pitchFamily="34" charset="0"/>
                <a:cs typeface="Arial" panose="020B0604020202020204" pitchFamily="34" charset="0"/>
              </a:rPr>
              <a:t> for </a:t>
            </a:r>
            <a:r>
              <a:rPr lang="hr-HR" sz="1800" dirty="0" err="1" smtClean="0">
                <a:uFill>
                  <a:solidFill>
                    <a:srgbClr val="000000"/>
                  </a:solidFill>
                </a:uFill>
                <a:latin typeface="Arial" panose="020B0604020202020204" pitchFamily="34" charset="0"/>
                <a:cs typeface="Arial" panose="020B0604020202020204" pitchFamily="34" charset="0"/>
              </a:rPr>
              <a:t>that</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kind</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of</a:t>
            </a:r>
            <a:r>
              <a:rPr lang="hr-HR" sz="1800" dirty="0" smtClean="0">
                <a:uFill>
                  <a:solidFill>
                    <a:srgbClr val="000000"/>
                  </a:solidFill>
                </a:uFill>
                <a:latin typeface="Arial" panose="020B0604020202020204" pitchFamily="34" charset="0"/>
                <a:cs typeface="Arial" panose="020B0604020202020204" pitchFamily="34" charset="0"/>
              </a:rPr>
              <a:t> processing, </a:t>
            </a:r>
            <a:r>
              <a:rPr lang="hr-HR" sz="1800" dirty="0" err="1" smtClean="0">
                <a:uFill>
                  <a:solidFill>
                    <a:srgbClr val="000000"/>
                  </a:solidFill>
                </a:uFill>
                <a:latin typeface="Arial" panose="020B0604020202020204" pitchFamily="34" charset="0"/>
                <a:cs typeface="Arial" panose="020B0604020202020204" pitchFamily="34" charset="0"/>
              </a:rPr>
              <a:t>which</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includes</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compliance</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with</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all</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legal</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provisions</a:t>
            </a:r>
            <a:r>
              <a:rPr lang="hr-HR" sz="1800" dirty="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and</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informing</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clients</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about</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possible</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consequences</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of</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that</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kind</a:t>
            </a:r>
            <a:r>
              <a:rPr lang="hr-HR" sz="1800" dirty="0" smtClean="0">
                <a:uFill>
                  <a:solidFill>
                    <a:srgbClr val="000000"/>
                  </a:solidFill>
                </a:uFill>
                <a:latin typeface="Arial" panose="020B0604020202020204" pitchFamily="34" charset="0"/>
                <a:cs typeface="Arial" panose="020B0604020202020204" pitchFamily="34" charset="0"/>
              </a:rPr>
              <a:t> </a:t>
            </a:r>
            <a:r>
              <a:rPr lang="hr-HR" sz="1800" dirty="0" err="1" smtClean="0">
                <a:uFill>
                  <a:solidFill>
                    <a:srgbClr val="000000"/>
                  </a:solidFill>
                </a:uFill>
                <a:latin typeface="Arial" panose="020B0604020202020204" pitchFamily="34" charset="0"/>
                <a:cs typeface="Arial" panose="020B0604020202020204" pitchFamily="34" charset="0"/>
              </a:rPr>
              <a:t>of</a:t>
            </a:r>
            <a:r>
              <a:rPr lang="hr-HR" sz="1800" dirty="0" smtClean="0">
                <a:uFill>
                  <a:solidFill>
                    <a:srgbClr val="000000"/>
                  </a:solidFill>
                </a:uFill>
                <a:latin typeface="Arial" panose="020B0604020202020204" pitchFamily="34" charset="0"/>
                <a:cs typeface="Arial" panose="020B0604020202020204" pitchFamily="34" charset="0"/>
              </a:rPr>
              <a:t> processing.</a:t>
            </a:r>
            <a:endParaRPr lang="hr-HR" sz="1800" b="1" dirty="0">
              <a:solidFill>
                <a:srgbClr val="0C0C0E"/>
              </a:solidFill>
              <a:uFill>
                <a:solidFill>
                  <a:srgbClr val="0C0C0E"/>
                </a:solidFill>
              </a:uFill>
              <a:latin typeface="Arial" panose="020B0604020202020204" pitchFamily="34" charset="0"/>
              <a:ea typeface="Times New Roman"/>
              <a:cs typeface="Arial" panose="020B0604020202020204" pitchFamily="34" charset="0"/>
              <a:sym typeface="Times New Roman"/>
            </a:endParaRPr>
          </a:p>
        </p:txBody>
      </p:sp>
    </p:spTree>
    <p:extLst>
      <p:ext uri="{BB962C8B-B14F-4D97-AF65-F5344CB8AC3E}">
        <p14:creationId xmlns:p14="http://schemas.microsoft.com/office/powerpoint/2010/main" val="247868616"/>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FE8637"/>
      </a:accent1>
      <a:accent2>
        <a:srgbClr val="7598D9"/>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Helvetica Neue"/>
        <a:ea typeface="Helvetica Neue"/>
        <a:cs typeface="Helvetica Neue"/>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FE8637"/>
      </a:accent1>
      <a:accent2>
        <a:srgbClr val="7598D9"/>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Helvetica Neue"/>
        <a:ea typeface="Helvetica Neue"/>
        <a:cs typeface="Helvetica Neue"/>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1709</TotalTime>
  <Words>1156</Words>
  <Application>Microsoft Office PowerPoint</Application>
  <PresentationFormat>On-screen Show (4:3)</PresentationFormat>
  <Paragraphs>102</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Helvetica</vt:lpstr>
      <vt:lpstr>Helvetica Neue</vt:lpstr>
      <vt:lpstr>Times New Roman</vt:lpstr>
      <vt:lpstr>Office Theme</vt:lpstr>
      <vt:lpstr>PowerPoint Presentation</vt:lpstr>
      <vt:lpstr>PowerPoint Presentation</vt:lpstr>
      <vt:lpstr>PowerPoint Presentation</vt:lpstr>
      <vt:lpstr>Article 17.</vt:lpstr>
      <vt:lpstr>Data transfer abroad</vt:lpstr>
      <vt:lpstr>Data transfer abroad</vt:lpstr>
      <vt:lpstr>PowerPoint Presentation</vt:lpstr>
      <vt:lpstr>Practice of the Agency regarding  personal data transfer abroad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Silvije Fučec</dc:creator>
  <cp:lastModifiedBy>Una Kurtić</cp:lastModifiedBy>
  <cp:revision>112</cp:revision>
  <cp:lastPrinted>2016-05-05T12:38:47Z</cp:lastPrinted>
  <dcterms:modified xsi:type="dcterms:W3CDTF">2016-05-09T13:02:20Z</dcterms:modified>
</cp:coreProperties>
</file>