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2" r:id="rId2"/>
    <p:sldMasterId id="2147483684" r:id="rId3"/>
  </p:sldMasterIdLst>
  <p:sldIdLst>
    <p:sldId id="299" r:id="rId4"/>
    <p:sldId id="302" r:id="rId5"/>
    <p:sldId id="308" r:id="rId6"/>
    <p:sldId id="303" r:id="rId7"/>
    <p:sldId id="304" r:id="rId8"/>
    <p:sldId id="305" r:id="rId9"/>
    <p:sldId id="296" r:id="rId10"/>
    <p:sldId id="306" r:id="rId11"/>
    <p:sldId id="309" r:id="rId12"/>
  </p:sldIdLst>
  <p:sldSz cx="9144000" cy="5143500" type="screen16x9"/>
  <p:notesSz cx="6797675" cy="9928225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3003" userDrawn="1">
          <p15:clr>
            <a:srgbClr val="A4A3A4"/>
          </p15:clr>
        </p15:guide>
        <p15:guide id="3" orient="horz" pos="645" userDrawn="1">
          <p15:clr>
            <a:srgbClr val="A4A3A4"/>
          </p15:clr>
        </p15:guide>
        <p15:guide id="4" pos="226" userDrawn="1">
          <p15:clr>
            <a:srgbClr val="A4A3A4"/>
          </p15:clr>
        </p15:guide>
        <p15:guide id="5" pos="2426" userDrawn="1">
          <p15:clr>
            <a:srgbClr val="A4A3A4"/>
          </p15:clr>
        </p15:guide>
        <p15:guide id="6" pos="5476" userDrawn="1">
          <p15:clr>
            <a:srgbClr val="A4A3A4"/>
          </p15:clr>
        </p15:guide>
        <p15:guide id="7" orient="horz" pos="28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E78"/>
    <a:srgbClr val="1D70B7"/>
    <a:srgbClr val="FAF8FB"/>
    <a:srgbClr val="EBE4EE"/>
    <a:srgbClr val="FFFFFF"/>
    <a:srgbClr val="A6A6A6"/>
    <a:srgbClr val="15FEE0"/>
    <a:srgbClr val="E2D2FE"/>
    <a:srgbClr val="004A97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5" autoAdjust="0"/>
    <p:restoredTop sz="96940" autoAdjust="0"/>
  </p:normalViewPr>
  <p:slideViewPr>
    <p:cSldViewPr snapToGrid="0" showGuides="1">
      <p:cViewPr varScale="1">
        <p:scale>
          <a:sx n="154" d="100"/>
          <a:sy n="154" d="100"/>
        </p:scale>
        <p:origin x="252" y="126"/>
      </p:cViewPr>
      <p:guideLst>
        <p:guide orient="horz" pos="3120"/>
        <p:guide orient="horz" pos="3003"/>
        <p:guide orient="horz" pos="645"/>
        <p:guide pos="226"/>
        <p:guide pos="2426"/>
        <p:guide pos="5476"/>
        <p:guide orient="horz" pos="28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9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4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7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77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7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4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11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9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72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8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34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82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57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396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895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30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55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31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73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15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86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457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67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88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7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6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8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4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6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004" y="1300065"/>
            <a:ext cx="5063412" cy="29857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</p:spPr>
      </p:pic>
      <p:sp>
        <p:nvSpPr>
          <p:cNvPr id="18" name="Скругленный прямоугольник 17"/>
          <p:cNvSpPr/>
          <p:nvPr/>
        </p:nvSpPr>
        <p:spPr>
          <a:xfrm>
            <a:off x="222584" y="4479180"/>
            <a:ext cx="8698832" cy="329402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8063" y="1106746"/>
            <a:ext cx="5265703" cy="1141439"/>
          </a:xfrm>
          <a:prstGeom prst="rect">
            <a:avLst/>
          </a:prstGeom>
          <a:noFill/>
          <a:ln>
            <a:noFill/>
          </a:ln>
        </p:spPr>
        <p:txBody>
          <a:bodyPr wrap="square" lIns="90000" tIns="108000" rIns="90000" bIns="108000" rtlCol="0">
            <a:spAutoFit/>
          </a:bodyPr>
          <a:lstStyle/>
          <a:p>
            <a:r>
              <a:rPr lang="ru-RU" sz="20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Типовые нарушения</a:t>
            </a:r>
            <a:r>
              <a:rPr lang="ru-RU" sz="2000" b="1" dirty="0">
                <a:solidFill>
                  <a:srgbClr val="3C1E78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законодательства в области персональных данных</a:t>
            </a:r>
          </a:p>
          <a:p>
            <a:endParaRPr lang="ru-RU" sz="20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75" y="4501942"/>
            <a:ext cx="1767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60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 rot="16200000">
            <a:off x="6109065" y="1903579"/>
            <a:ext cx="3005001" cy="2356720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16200000">
            <a:off x="3162357" y="2375819"/>
            <a:ext cx="2711609" cy="2103742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16200000">
            <a:off x="67115" y="1752846"/>
            <a:ext cx="2658735" cy="2245564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2677751" y="1052676"/>
            <a:ext cx="3217916" cy="490987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389104" y="1642424"/>
            <a:ext cx="21301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ч. 1 ст. 13.11 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от 60 до 100 тыс. руб.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ч. 1.1 ст. 13.11 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т 100 до 300 тыс. руб. 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. 2 ст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. 13.11КоАП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от 30 до 150 тыс. руб.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.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2.1 ст. 13.11КоАП РФ</a:t>
            </a: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от 300 до 500 тыс. руб.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pPr algn="r"/>
              <a:t>1</a:t>
            </a:fld>
            <a:endParaRPr lang="ru-RU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086270A-A4FB-46D4-95C6-A603E5F40EB8}"/>
              </a:ext>
            </a:extLst>
          </p:cNvPr>
          <p:cNvSpPr txBox="1"/>
          <p:nvPr/>
        </p:nvSpPr>
        <p:spPr>
          <a:xfrm>
            <a:off x="469392" y="113474"/>
            <a:ext cx="719937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28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Сумма штрафов за нарушение законодательства в области персональных данных</a:t>
            </a:r>
            <a:endParaRPr lang="ru-RU" sz="28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9563" y="1113504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Для юридических лиц: </a:t>
            </a:r>
            <a:endParaRPr lang="ru-RU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3466291" y="2190072"/>
            <a:ext cx="21037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ч. 3 ст. 13.11 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от 30 до 60 тыс. руб.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ч.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4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ст. 13.11 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т 40 до 80 тыс. руб. 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. 5 ст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. 13.11КоАП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от 50 до 90 тыс. руб.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. 5.1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ст. 13.11КоАП РФ</a:t>
            </a: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от 300 до 500 тыс. руб.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6433205" y="1726655"/>
            <a:ext cx="24778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ч. 6 ст. 13.11 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От 50 до 100 тыс. руб.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ч.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7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ст. 13.11 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От 6 до 12 тыс. руб.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(госорган, должностное лицо) 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. 8 ст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. 13.11КоАП РФ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от 1 до 6 млн. руб.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.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9</a:t>
            </a:r>
            <a:r>
              <a:rPr lang="ru-RU" sz="14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</a:rPr>
              <a:t>ст. 13.11КоАП РФ</a:t>
            </a: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18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млн. руб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  <a:endParaRPr lang="ru-RU" sz="14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613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33" grpId="0" animBg="1"/>
      <p:bldP spid="20" grpId="0"/>
      <p:bldP spid="2" grpId="0"/>
      <p:bldP spid="34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268996" y="1491480"/>
            <a:ext cx="8384568" cy="490987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389104" y="1642424"/>
            <a:ext cx="82644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>
              <a:spcAft>
                <a:spcPts val="1800"/>
              </a:spcAft>
              <a:buClr>
                <a:srgbClr val="683169"/>
              </a:buClr>
              <a:buSzPct val="120000"/>
            </a:pPr>
            <a:r>
              <a:rPr lang="ru-RU" sz="13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СЛУЧАИ ПРИВЛЕЧЕНИЯ ОПЕРАТОРОВ К АДМИНИСТРАТИВНОЙ ОТВЕТСТВЕННОСТИ ПО Ч. 1 СТ. 13.11 КоАП РФ :</a:t>
            </a: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осуществление рекламных рассылок/звонков субъекту с использованием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в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отсутствие правовых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оснований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нарушение требований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ч. 1 ст. 6 и ч. 1 ст. 15 ФЗ №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еправомерная обработка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субъекта в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сети ИНТЕРНЕТ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(сбор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пользователей сайта без согласия, размещение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субъектов на сайте)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ч. 1 ст. 6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ФЗ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№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endParaRPr lang="ru-RU" sz="12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неправомерная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обработка </a:t>
            </a:r>
            <a:r>
              <a:rPr lang="ru-RU" sz="1200" b="1" dirty="0" err="1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 субъекта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в общественных местах (подъезды жилых домов, доски объявлений СНТ)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ч. 1 ст. 6 ФЗ № 152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Неправомерная обработка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третьих лиц - поручители,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рекомендатели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контактные лица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ч. 1 ст. 6 ФЗ № 152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pPr algn="r"/>
              <a:t>2</a:t>
            </a:fld>
            <a:endParaRPr lang="ru-RU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086270A-A4FB-46D4-95C6-A603E5F40EB8}"/>
              </a:ext>
            </a:extLst>
          </p:cNvPr>
          <p:cNvSpPr txBox="1"/>
          <p:nvPr/>
        </p:nvSpPr>
        <p:spPr>
          <a:xfrm>
            <a:off x="1239934" y="105505"/>
            <a:ext cx="576511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Часть 1 статьи 13.11 КоАП РФ - </a:t>
            </a:r>
            <a:r>
              <a:rPr lang="ru-RU" sz="1400" dirty="0">
                <a:solidFill>
                  <a:srgbClr val="3C1E78"/>
                </a:solidFill>
                <a:latin typeface="Arial Narrow" panose="020B0606020202030204" pitchFamily="34" charset="0"/>
              </a:rPr>
              <a:t>обработка персональных данных в случаях, не предусмотренных законодательством Российской Федерации в области персональных данных, либо обработка персональных данных, несовместимая с целями сбора персональных данных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784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0" grpId="0"/>
      <p:bldP spid="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404327" y="1204118"/>
            <a:ext cx="8384568" cy="453994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404327" y="1297662"/>
            <a:ext cx="82644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>
              <a:buClr>
                <a:srgbClr val="683169"/>
              </a:buClr>
              <a:buSzPct val="120000"/>
            </a:pPr>
            <a:r>
              <a:rPr lang="ru-RU" sz="13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СЛУЧАИ ПРИВЛЕЧЕНИЯ ОПЕРАТОРОВ К АДМИНИСТРАТИВНОЙ ОТВЕТСТВЕННОСТИ ПО Ч. </a:t>
            </a:r>
            <a:r>
              <a:rPr lang="ru-RU" sz="13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2 </a:t>
            </a:r>
            <a:r>
              <a:rPr lang="ru-RU" sz="13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СТ. 13.11 КоАП </a:t>
            </a:r>
            <a:r>
              <a:rPr lang="ru-RU" sz="13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РФ: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3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еправомерная обработка биометрических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субъекта (в целях прохода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работника на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территорию Оператора/учета рабочего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времени) 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требований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ч. 1 ст. 11 и ч. 4 ст. 9 ФЗ № 152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еправомерная обработка сведений о состоянии здоровья (справки о наличии инвалидности, о судимости в случаях, не предусмотренных законодательством)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требований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ч. 1 ст.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10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 ч. 4 ст. 9 ФЗ № 152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еправомерное осуществление трансграничной передача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на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территорию стран, не обеспечивающих адекватную защиту (командирование работников, технологическое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сопровождение кадровой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ИСПДн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предполагающее доступ к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работников, иностранным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юридическим лицом с его фактическим нахождением за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границей) 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требований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ч. 4 ст. 12 и ч. 4 ст. 9 ФЗ №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неправомерная передача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работников в адрес третьих лиц (в рамках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дмс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командирования, изготовления визитных карточек, зарплатного проекта (присоединения),  аутсорсинга, сопровождения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испдн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содержащих персональные данные работников)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нарушение требований ст. 88 ТК РФ и ч. 4 ст. 9 ФЗ № 152</a:t>
            </a:r>
            <a:endParaRPr lang="ru-RU" sz="1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prstClr val="white">
                    <a:lumMod val="95000"/>
                  </a:prstClr>
                </a:solidFill>
                <a:latin typeface="Arial Narrow" panose="020B0606020202030204" pitchFamily="34" charset="0"/>
              </a:rPr>
              <a:pPr algn="r"/>
              <a:t>3</a:t>
            </a:fld>
            <a:endParaRPr lang="ru-RU" sz="2000" dirty="0">
              <a:solidFill>
                <a:prstClr val="white">
                  <a:lumMod val="9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049" y="126900"/>
            <a:ext cx="7409608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Часть 2 статьи 13.11 КоАП РФ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- </a:t>
            </a:r>
            <a:r>
              <a:rPr lang="ru-RU" sz="1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обработка персональных данных без согласия в письменной форме в случаях, когда такое согласие должно быть получено в соответствии с законодательством в области персональных данных либо обработка персональных данных с нарушением установленных законодательством в области персональных данных требований к составу сведений, включаемых в согласие на обработку его персональных данных в письменной форме</a:t>
            </a:r>
            <a:endParaRPr lang="ru-RU" sz="14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228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/>
      <p:bldP spid="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192833" y="1845048"/>
            <a:ext cx="8384568" cy="490987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pPr algn="r"/>
              <a:t>4</a:t>
            </a:fld>
            <a:endParaRPr lang="ru-RU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760" y="171435"/>
            <a:ext cx="7409608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Часть 3 статьи 13.11 КоАП РФ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- </a:t>
            </a:r>
            <a:r>
              <a:rPr lang="ru-RU" sz="1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невыполнение </a:t>
            </a:r>
            <a:r>
              <a:rPr lang="ru-RU" sz="1400" dirty="0">
                <a:solidFill>
                  <a:srgbClr val="3C1E78"/>
                </a:solidFill>
                <a:latin typeface="Arial Narrow" panose="020B0606020202030204" pitchFamily="34" charset="0"/>
              </a:rPr>
              <a:t>оператором предусмотренной законодательством Российской Федерации в области персональных данных обязанности по опубликованию или обеспечению иным образом неограниченного доступа к документу, определяющему политику оператора в отношении обработки персональных данных, или сведениям о реализуемых требованиях к защите персональных </a:t>
            </a:r>
            <a:r>
              <a:rPr lang="ru-RU" sz="1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данных</a:t>
            </a:r>
            <a:endParaRPr lang="ru-RU" sz="14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192832" y="1938836"/>
            <a:ext cx="845739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СЛУЧАИ ПРИВЛЕЧЕНИЯ ОПЕРАТОРОВ К АДМИНИСТРАТИВНОЙ ОТВЕТСТВЕННОСТИ ПО Ч.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3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СТ. 13.11 КоАП РФ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: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3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3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существление Оператором сбора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посредством сайта в сети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«Интернет» в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отсутствие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размещенного документа, определяющего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политику оператора в отношении обработки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</a:t>
            </a:r>
            <a:endParaRPr lang="ru-RU" sz="13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spcAft>
                <a:spcPts val="1800"/>
              </a:spcAft>
              <a:buClr>
                <a:srgbClr val="683169"/>
              </a:buClr>
              <a:buSzPct val="120000"/>
            </a:pP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		     нарушение 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ч. 2 ст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18.1 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ФЗ №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</a:t>
            </a:r>
            <a:endParaRPr lang="ru-RU" sz="13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 rot="16200000">
            <a:off x="5684521" y="1935476"/>
            <a:ext cx="1292353" cy="4468370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8997" y="3584885"/>
            <a:ext cx="4083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* если Оператор </a:t>
            </a:r>
            <a:r>
              <a:rPr lang="ru-RU" sz="1400" b="1" dirty="0">
                <a:solidFill>
                  <a:srgbClr val="3C1E78"/>
                </a:solidFill>
                <a:latin typeface="Arial Narrow" pitchFamily="34" charset="0"/>
              </a:rPr>
              <a:t>не имеет сайта </a:t>
            </a:r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в сети «Интернет», </a:t>
            </a:r>
            <a:r>
              <a:rPr lang="ru-RU" sz="1400" dirty="0" smtClean="0">
                <a:solidFill>
                  <a:srgbClr val="3C1E78"/>
                </a:solidFill>
                <a:latin typeface="Arial Narrow" pitchFamily="34" charset="0"/>
              </a:rPr>
              <a:t>ему необходимо обеспечить </a:t>
            </a:r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иным образом </a:t>
            </a:r>
            <a:r>
              <a:rPr lang="ru-RU" sz="1400" dirty="0" smtClean="0">
                <a:solidFill>
                  <a:srgbClr val="3C1E78"/>
                </a:solidFill>
                <a:latin typeface="Arial Narrow" pitchFamily="34" charset="0"/>
              </a:rPr>
              <a:t>неограниченный доступ </a:t>
            </a:r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к документу, определяющему политику </a:t>
            </a:r>
            <a:r>
              <a:rPr lang="ru-RU" sz="1400" dirty="0" smtClean="0">
                <a:solidFill>
                  <a:srgbClr val="3C1E78"/>
                </a:solidFill>
                <a:latin typeface="Arial Narrow" pitchFamily="34" charset="0"/>
              </a:rPr>
              <a:t>Оператора </a:t>
            </a:r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в отношении обработки </a:t>
            </a:r>
            <a:r>
              <a:rPr lang="ru-RU" sz="1400" dirty="0" err="1" smtClean="0">
                <a:solidFill>
                  <a:srgbClr val="3C1E78"/>
                </a:solidFill>
                <a:latin typeface="Arial Narrow" pitchFamily="34" charset="0"/>
              </a:rPr>
              <a:t>ПДн</a:t>
            </a:r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 </a:t>
            </a:r>
            <a:r>
              <a:rPr lang="ru-RU" sz="1400" dirty="0" smtClean="0">
                <a:solidFill>
                  <a:srgbClr val="3C1E78"/>
                </a:solidFill>
                <a:latin typeface="Arial Narrow" pitchFamily="34" charset="0"/>
              </a:rPr>
              <a:t>и </a:t>
            </a:r>
            <a:r>
              <a:rPr lang="ru-RU" sz="1400" dirty="0">
                <a:solidFill>
                  <a:srgbClr val="3C1E78"/>
                </a:solidFill>
                <a:latin typeface="Arial Narrow" pitchFamily="34" charset="0"/>
              </a:rPr>
              <a:t>сведениям о реализуемых требованиях к защите </a:t>
            </a:r>
            <a:r>
              <a:rPr lang="ru-RU" sz="1400" dirty="0" err="1" smtClean="0">
                <a:solidFill>
                  <a:srgbClr val="3C1E78"/>
                </a:solidFill>
                <a:latin typeface="Arial Narrow" pitchFamily="34" charset="0"/>
              </a:rPr>
              <a:t>ПДн</a:t>
            </a:r>
            <a:endParaRPr lang="ru-RU" sz="1400" dirty="0">
              <a:solidFill>
                <a:srgbClr val="3C1E78"/>
              </a:solidFill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81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3" grpId="0"/>
      <p:bldP spid="15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192832" y="1270370"/>
            <a:ext cx="8518351" cy="490987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pPr algn="r"/>
              <a:t>5</a:t>
            </a:fld>
            <a:endParaRPr lang="ru-RU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760" y="171435"/>
            <a:ext cx="740960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Часть 4 статьи 13.11 КоАП РФ - </a:t>
            </a:r>
            <a:r>
              <a:rPr lang="ru-RU" sz="1400" dirty="0">
                <a:solidFill>
                  <a:srgbClr val="3C1E78"/>
                </a:solidFill>
                <a:latin typeface="Arial Narrow" panose="020B0606020202030204" pitchFamily="34" charset="0"/>
              </a:rPr>
              <a:t> невыполнение оператором предусмотренной законодательством Российской Федерации в области персональных данных обязанности по предоставлению субъекту персональных данных информации, касающейся обработки его персональных данных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272081" y="1380098"/>
            <a:ext cx="851225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СЛУЧАИ ПРИВЛЕЧЕНИЯ ОПЕРАТОРОВ К АДМИНИСТРАТИВНОЙ ОТВЕТСТВЕННОСТИ ПО Ч.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4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СТ. 13.11 КоАП РФ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: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неисполнение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оператором обязанностей, предусмотренных ст. 20 ФЗ № 152, в части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непредставления по запросу субъекта (представителя) информации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 наличии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относящихся к соответствующему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субъекту,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а также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непредоставления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возможности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ознакомления с этими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:</a:t>
            </a: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endParaRPr lang="ru-RU" sz="13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и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нформация (возможность ознакомления) представленная не в сроки,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установленные ФЗ №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152 (свыше 30 дней)</a:t>
            </a:r>
            <a:endParaRPr lang="ru-RU" sz="13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		    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нарушение 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ч. 1 ст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 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ФЗ №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3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и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нформация (возможность ознакомления) не представлена субъекту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   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нарушение </a:t>
            </a:r>
            <a:r>
              <a:rPr lang="ru-RU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ч. 1 ст. 20 ФЗ № </a:t>
            </a:r>
            <a:r>
              <a:rPr lang="ru-RU" sz="13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 (+ 19.7 КоАП РФ)</a:t>
            </a:r>
            <a:endParaRPr lang="ru-RU" sz="13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 rot="16200000">
            <a:off x="6116218" y="2154932"/>
            <a:ext cx="1292353" cy="4468370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26865" y="3788952"/>
            <a:ext cx="4369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* Запрос </a:t>
            </a:r>
            <a:r>
              <a:rPr lang="ru-RU" sz="1200" dirty="0">
                <a:solidFill>
                  <a:srgbClr val="3C1E78"/>
                </a:solidFill>
                <a:latin typeface="Arial Narrow" pitchFamily="34" charset="0"/>
              </a:rPr>
              <a:t>должен </a:t>
            </a:r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содержать:</a:t>
            </a:r>
          </a:p>
          <a:p>
            <a:pPr algn="just"/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- № документа</a:t>
            </a:r>
            <a:r>
              <a:rPr lang="ru-RU" sz="1200" dirty="0">
                <a:solidFill>
                  <a:srgbClr val="3C1E78"/>
                </a:solidFill>
                <a:latin typeface="Arial Narrow" pitchFamily="34" charset="0"/>
              </a:rPr>
              <a:t>, удостоверяющего личность субъекта </a:t>
            </a:r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(представителя), </a:t>
            </a:r>
          </a:p>
          <a:p>
            <a:pPr algn="just"/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- сведения </a:t>
            </a:r>
            <a:r>
              <a:rPr lang="ru-RU" sz="1200" dirty="0">
                <a:solidFill>
                  <a:srgbClr val="3C1E78"/>
                </a:solidFill>
                <a:latin typeface="Arial Narrow" pitchFamily="34" charset="0"/>
              </a:rPr>
              <a:t>о дате </a:t>
            </a:r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его выдачи, </a:t>
            </a:r>
          </a:p>
          <a:p>
            <a:pPr algn="just"/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- сведения</a:t>
            </a:r>
            <a:r>
              <a:rPr lang="ru-RU" sz="1200" dirty="0">
                <a:solidFill>
                  <a:srgbClr val="3C1E78"/>
                </a:solidFill>
                <a:latin typeface="Arial Narrow" pitchFamily="34" charset="0"/>
              </a:rPr>
              <a:t>, подтверждающие участие субъекта </a:t>
            </a:r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в </a:t>
            </a:r>
            <a:r>
              <a:rPr lang="ru-RU" sz="1200" dirty="0">
                <a:solidFill>
                  <a:srgbClr val="3C1E78"/>
                </a:solidFill>
                <a:latin typeface="Arial Narrow" pitchFamily="34" charset="0"/>
              </a:rPr>
              <a:t>отношениях с </a:t>
            </a:r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оператором,</a:t>
            </a:r>
          </a:p>
          <a:p>
            <a:pPr algn="just"/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- подпись </a:t>
            </a:r>
            <a:r>
              <a:rPr lang="ru-RU" sz="1200" dirty="0">
                <a:solidFill>
                  <a:srgbClr val="3C1E78"/>
                </a:solidFill>
                <a:latin typeface="Arial Narrow" pitchFamily="34" charset="0"/>
              </a:rPr>
              <a:t>субъекта </a:t>
            </a:r>
            <a:r>
              <a:rPr lang="ru-RU" sz="1200" dirty="0" smtClean="0">
                <a:solidFill>
                  <a:srgbClr val="3C1E78"/>
                </a:solidFill>
                <a:latin typeface="Arial Narrow" pitchFamily="34" charset="0"/>
              </a:rPr>
              <a:t>(представителя)</a:t>
            </a:r>
            <a:endParaRPr lang="ru-RU" sz="1200" dirty="0">
              <a:solidFill>
                <a:srgbClr val="3C1E78"/>
              </a:solidFill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44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3" grpId="0"/>
      <p:bldP spid="15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389149" y="1499616"/>
            <a:ext cx="8389091" cy="457200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pPr algn="r"/>
              <a:t>6</a:t>
            </a:fld>
            <a:endParaRPr lang="ru-RU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40E48A8-8D5E-4FBC-B9AE-AFF9F99CE692}"/>
              </a:ext>
            </a:extLst>
          </p:cNvPr>
          <p:cNvSpPr txBox="1"/>
          <p:nvPr/>
        </p:nvSpPr>
        <p:spPr>
          <a:xfrm>
            <a:off x="512065" y="102516"/>
            <a:ext cx="724814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Часть 5 статьи 13.11 КоАП РФ - </a:t>
            </a:r>
            <a:r>
              <a:rPr lang="ru-RU" sz="1400" dirty="0">
                <a:solidFill>
                  <a:srgbClr val="3C1E78"/>
                </a:solidFill>
                <a:latin typeface="Arial Narrow" panose="020B0606020202030204" pitchFamily="34" charset="0"/>
              </a:rPr>
              <a:t> невыполнение оператором в сроки, установленные законодательством Российской Федерации в области персональных данных, требования субъекта персональных данных или его представителя либо уполномоченного органа по защите прав субъектов персональных данных об уточнении персональных данных, их блокировании или уничтожении в случае, если персональные данные являются неполными, устаревшими, неточными, незаконно полученными или не являются необходимыми для заявленной цели </a:t>
            </a:r>
            <a:r>
              <a:rPr lang="ru-RU" sz="1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обработки</a:t>
            </a:r>
            <a:endParaRPr lang="ru-RU" sz="14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389149" y="2083107"/>
            <a:ext cx="8041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еправомерная обработка </a:t>
            </a:r>
            <a:r>
              <a:rPr lang="ru-RU" sz="12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субъекта третьими лицами (осуществлении телефонных звонков субъекту) в целях взыскания просроченной задолженности лицами, не имеющими правовых оснований на осуществление таких звонков)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  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нарушение требований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ч. 3 ст. 21 ФЗ №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 (ч. 1 ст. 6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ФЗ №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152) 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2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обработка </a:t>
            </a:r>
            <a:r>
              <a:rPr lang="ru-RU" sz="1200" b="1" dirty="0" err="1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 Оператором,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выразившаяся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в размещении </a:t>
            </a:r>
            <a:r>
              <a:rPr lang="ru-RU" sz="1200" b="1" dirty="0" err="1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субъекта </a:t>
            </a:r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на сайте Оператора в отсутствие правовых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оснований</a:t>
            </a: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нарушение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требований ч. 3 ст. 21 ФЗ № 152 </a:t>
            </a:r>
            <a:endParaRPr lang="ru-RU" sz="12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(ст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10.1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ФЗ № 152)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389149" y="1565707"/>
            <a:ext cx="8512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СЛУЧАИ ПРИВЛЕЧЕНИЯ ОПЕРАТОРОВ К АДМИНИСТРАТИВНОЙ ОТВЕТСТВЕННОСТИ ПО Ч.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5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СТ.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13.11 КоАП РФ:</a:t>
            </a:r>
          </a:p>
          <a:p>
            <a:pPr algn="ctr"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 rot="16200000">
            <a:off x="5608323" y="1847086"/>
            <a:ext cx="1603245" cy="4736591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197097" y="3492106"/>
            <a:ext cx="43697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*- 3 дня на прекращение (в случае выявления неправомерной обработки);</a:t>
            </a:r>
          </a:p>
          <a:p>
            <a:pPr algn="just"/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- 10 дней на </a:t>
            </a:r>
            <a:r>
              <a:rPr lang="ru-RU" sz="1100" dirty="0">
                <a:solidFill>
                  <a:srgbClr val="3C1E78"/>
                </a:solidFill>
                <a:latin typeface="Arial Narrow" pitchFamily="34" charset="0"/>
              </a:rPr>
              <a:t>уничтожение 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(в </a:t>
            </a:r>
            <a:r>
              <a:rPr lang="ru-RU" sz="1100" dirty="0">
                <a:solidFill>
                  <a:srgbClr val="3C1E78"/>
                </a:solidFill>
                <a:latin typeface="Arial Narrow" pitchFamily="34" charset="0"/>
              </a:rPr>
              <a:t>случае, если обеспечить правомерность обработки персональных данных 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невозможно);</a:t>
            </a:r>
          </a:p>
          <a:p>
            <a:pPr algn="just"/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- об </a:t>
            </a:r>
            <a:r>
              <a:rPr lang="ru-RU" sz="1100" dirty="0">
                <a:solidFill>
                  <a:srgbClr val="3C1E78"/>
                </a:solidFill>
                <a:latin typeface="Arial Narrow" pitchFamily="34" charset="0"/>
              </a:rPr>
              <a:t>устранении 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нарушений </a:t>
            </a:r>
            <a:r>
              <a:rPr lang="ru-RU" sz="1100" dirty="0">
                <a:solidFill>
                  <a:srgbClr val="3C1E78"/>
                </a:solidFill>
                <a:latin typeface="Arial Narrow" pitchFamily="34" charset="0"/>
              </a:rPr>
              <a:t>или об уничтожении </a:t>
            </a:r>
            <a:r>
              <a:rPr lang="ru-RU" sz="1100" dirty="0" err="1" smtClean="0">
                <a:solidFill>
                  <a:srgbClr val="3C1E78"/>
                </a:solidFill>
                <a:latin typeface="Arial Narrow" pitchFamily="34" charset="0"/>
              </a:rPr>
              <a:t>ПДн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 оператор уведомляет </a:t>
            </a:r>
            <a:r>
              <a:rPr lang="ru-RU" sz="1100" dirty="0">
                <a:solidFill>
                  <a:srgbClr val="3C1E78"/>
                </a:solidFill>
                <a:latin typeface="Arial Narrow" pitchFamily="34" charset="0"/>
              </a:rPr>
              <a:t>субъекта 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(представителя),</a:t>
            </a:r>
          </a:p>
          <a:p>
            <a:pPr algn="just"/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- если запрос (требование) направлено </a:t>
            </a:r>
            <a:r>
              <a:rPr lang="ru-RU" sz="1100" dirty="0" err="1" smtClean="0">
                <a:solidFill>
                  <a:srgbClr val="3C1E78"/>
                </a:solidFill>
                <a:latin typeface="Arial Narrow" pitchFamily="34" charset="0"/>
              </a:rPr>
              <a:t>Роскомнадзором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 – оператор уведомляет </a:t>
            </a:r>
            <a:r>
              <a:rPr lang="ru-RU" sz="1100" dirty="0" err="1" smtClean="0">
                <a:solidFill>
                  <a:srgbClr val="3C1E78"/>
                </a:solidFill>
                <a:latin typeface="Arial Narrow" pitchFamily="34" charset="0"/>
              </a:rPr>
              <a:t>Роскомнадзор</a:t>
            </a:r>
            <a:r>
              <a:rPr lang="ru-RU" sz="1100" dirty="0" smtClean="0">
                <a:solidFill>
                  <a:srgbClr val="3C1E78"/>
                </a:solidFill>
                <a:latin typeface="Arial Narrow" pitchFamily="34" charset="0"/>
              </a:rPr>
              <a:t> </a:t>
            </a:r>
            <a:r>
              <a:rPr lang="ru-RU" sz="1100" dirty="0">
                <a:solidFill>
                  <a:srgbClr val="3C1E78"/>
                </a:solidFill>
                <a:latin typeface="Arial Narrow" pitchFamily="34" charset="0"/>
              </a:rPr>
              <a:t>об устранении нарушений или об уничтожении </a:t>
            </a:r>
            <a:r>
              <a:rPr lang="ru-RU" sz="1100" dirty="0" err="1" smtClean="0">
                <a:solidFill>
                  <a:srgbClr val="3C1E78"/>
                </a:solidFill>
                <a:latin typeface="Arial Narrow" pitchFamily="34" charset="0"/>
              </a:rPr>
              <a:t>ПДн</a:t>
            </a:r>
            <a:endParaRPr lang="ru-RU" sz="1100" dirty="0" smtClean="0">
              <a:solidFill>
                <a:srgbClr val="3C1E78"/>
              </a:solidFill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95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  <p:bldP spid="35" grpId="0"/>
      <p:bldP spid="21" grpId="0"/>
      <p:bldP spid="23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32">
            <a:extLst>
              <a:ext uri="{FF2B5EF4-FFF2-40B4-BE49-F238E27FC236}">
                <a16:creationId xmlns:a16="http://schemas.microsoft.com/office/drawing/2014/main" xmlns="" id="{59A403B1-C78F-4BF6-972A-90BA8C2E0408}"/>
              </a:ext>
            </a:extLst>
          </p:cNvPr>
          <p:cNvSpPr/>
          <p:nvPr/>
        </p:nvSpPr>
        <p:spPr>
          <a:xfrm>
            <a:off x="335925" y="1894596"/>
            <a:ext cx="8384568" cy="490987"/>
          </a:xfrm>
          <a:prstGeom prst="roundRect">
            <a:avLst/>
          </a:prstGeom>
          <a:solidFill>
            <a:srgbClr val="EBE4E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695" y="4671342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pPr algn="r"/>
              <a:t>7</a:t>
            </a:fld>
            <a:endParaRPr lang="ru-RU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128" y="171434"/>
            <a:ext cx="7409608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Часть 6 статьи 13.11 КоАП РФ - </a:t>
            </a:r>
            <a:r>
              <a:rPr lang="ru-RU" sz="1400" dirty="0">
                <a:solidFill>
                  <a:srgbClr val="3C1E78"/>
                </a:solidFill>
                <a:latin typeface="Arial Narrow" panose="020B0606020202030204" pitchFamily="34" charset="0"/>
              </a:rPr>
              <a:t> Невыполнение оператором при обработке персональных данных без использования средств автоматизации обязанности по соблюдению условий, обеспечивающих в соответствии с законодательством Российской Федерации в области персональных данных сохранность персональных данных при хранении материальных носителей персональных данных и исключающих несанкционированный к ним доступ, если это повлекло неправомерный или случайный доступ к персональным данным, их уничтожение, изменение, блокирование, копирование, предоставление, распространение либо иные неправомерные действия в отношении персональных данных, при отсутствии признаков уголовно наказуемого деяния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7FB8E28-024E-4368-90D5-7DE5B065920F}"/>
              </a:ext>
            </a:extLst>
          </p:cNvPr>
          <p:cNvSpPr txBox="1"/>
          <p:nvPr/>
        </p:nvSpPr>
        <p:spPr>
          <a:xfrm>
            <a:off x="272081" y="2014849"/>
            <a:ext cx="8512255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>
              <a:buClr>
                <a:srgbClr val="683169"/>
              </a:buClr>
              <a:buSzPct val="120000"/>
            </a:pP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СЛУЧАИ ПРИВЛЕЧЕНИЯ ОПЕРАТОРОВ К АДМИНИСТРАТИВНОЙ ОТВЕТСТВЕННОСТИ ПО Ч. 6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</a:rPr>
              <a:t>СТ.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13.11 КоАП РФ:</a:t>
            </a:r>
          </a:p>
          <a:p>
            <a:pPr algn="ctr"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algn="ctr" defTabSz="0">
              <a:buClr>
                <a:srgbClr val="683169"/>
              </a:buClr>
              <a:buSzPct val="120000"/>
            </a:pP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нарушение требований п. 15 687 ПП РФ </a:t>
            </a:r>
            <a:endParaRPr lang="ru-RU" sz="14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defTabSz="0">
              <a:buClr>
                <a:srgbClr val="683169"/>
              </a:buClr>
              <a:buSzPct val="120000"/>
            </a:pPr>
            <a:endParaRPr lang="ru-RU" sz="14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в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медицинской организации на обратной стороне медицинских карт содержатся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 иных пациентов</a:t>
            </a: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endParaRPr lang="ru-RU" sz="1300" b="1" dirty="0" smtClean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з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аявления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, анкеты, содержащие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расположены в местах, доступных для ознакомления всеми посетителями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помещения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3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почтовые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извещения, содержащие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расположены в местах, доступных для ознакомления всеми посетителями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помещения</a:t>
            </a:r>
          </a:p>
          <a:p>
            <a:pPr defTabSz="0">
              <a:buClr>
                <a:srgbClr val="683169"/>
              </a:buClr>
              <a:buSzPct val="120000"/>
            </a:pPr>
            <a:endParaRPr lang="ru-RU" sz="13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  <a:p>
            <a:pPr marL="171450" indent="-171450" defTabSz="0">
              <a:buClr>
                <a:srgbClr val="683169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документы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, содержащие </a:t>
            </a:r>
            <a:r>
              <a:rPr lang="ru-RU" sz="1300" b="1" dirty="0" err="1" smtClean="0">
                <a:solidFill>
                  <a:srgbClr val="1D70B7"/>
                </a:solidFill>
                <a:latin typeface="Arial Narrow" panose="020B0606020202030204" pitchFamily="34" charset="0"/>
              </a:rPr>
              <a:t>ПДн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, </a:t>
            </a:r>
            <a:r>
              <a:rPr lang="ru-RU" sz="1300" b="1" dirty="0">
                <a:solidFill>
                  <a:srgbClr val="1D70B7"/>
                </a:solidFill>
                <a:latin typeface="Arial Narrow" panose="020B0606020202030204" pitchFamily="34" charset="0"/>
              </a:rPr>
              <a:t>расположены в общественных </a:t>
            </a:r>
            <a:r>
              <a:rPr lang="ru-RU" sz="1300" b="1" dirty="0" smtClean="0">
                <a:solidFill>
                  <a:srgbClr val="1D70B7"/>
                </a:solidFill>
                <a:latin typeface="Arial Narrow" panose="020B0606020202030204" pitchFamily="34" charset="0"/>
              </a:rPr>
              <a:t>местах</a:t>
            </a:r>
            <a:endParaRPr lang="ru-RU" sz="13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08" y="45779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649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22584" y="4479180"/>
            <a:ext cx="8698832" cy="329402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12517" y="1717068"/>
            <a:ext cx="5318966" cy="833663"/>
          </a:xfrm>
          <a:prstGeom prst="rect">
            <a:avLst/>
          </a:prstGeom>
          <a:noFill/>
          <a:ln>
            <a:noFill/>
          </a:ln>
        </p:spPr>
        <p:txBody>
          <a:bodyPr wrap="square" lIns="90000" tIns="108000" rIns="90000" bIns="108000" rtlCol="0">
            <a:spAutoFit/>
          </a:bodyPr>
          <a:lstStyle/>
          <a:p>
            <a:r>
              <a:rPr lang="ru-RU" sz="40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40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75" y="4501942"/>
            <a:ext cx="1767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2023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525" y="139085"/>
            <a:ext cx="1084295" cy="10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562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TM02900722[[fn=Совет директоров]]</Template>
  <TotalTime>4070</TotalTime>
  <Words>1330</Words>
  <Application>Microsoft Office PowerPoint</Application>
  <PresentationFormat>Экран (16:9)</PresentationFormat>
  <Paragraphs>120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Narrow</vt:lpstr>
      <vt:lpstr>Calibri</vt:lpstr>
      <vt:lpstr>Calibri Light</vt:lpstr>
      <vt:lpstr>Wingdings</vt:lpstr>
      <vt:lpstr>Wingdings 2</vt:lpstr>
      <vt:lpstr>HDOfficeLightV0</vt:lpstr>
      <vt:lpstr>1_HDOfficeLightV0</vt:lpstr>
      <vt:lpstr>2_HDOfficeLightV0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Костиков Павел</dc:creator>
  <cp:lastModifiedBy>Ефимова Екатерина Александровна</cp:lastModifiedBy>
  <cp:revision>556</cp:revision>
  <cp:lastPrinted>2022-01-27T19:21:01Z</cp:lastPrinted>
  <dcterms:created xsi:type="dcterms:W3CDTF">2015-01-29T07:54:40Z</dcterms:created>
  <dcterms:modified xsi:type="dcterms:W3CDTF">2023-02-28T11:20:34Z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DBA4CB6B-DF2D-4AC2-AD0B-893503C62A3B</vt:lpwstr>
  </property>
  <property fmtid="{D5CDD505-2E9C-101B-9397-08002B2CF9AE}" pid="3" name="ArticulatePath">
    <vt:lpwstr>Shablon_RKN_2016</vt:lpwstr>
  </property>
</Properties>
</file>