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396" r:id="rId2"/>
    <p:sldId id="427" r:id="rId3"/>
    <p:sldId id="428" r:id="rId4"/>
    <p:sldId id="430" r:id="rId5"/>
    <p:sldId id="402" r:id="rId6"/>
    <p:sldId id="431" r:id="rId7"/>
    <p:sldId id="433" r:id="rId8"/>
    <p:sldId id="420" r:id="rId9"/>
    <p:sldId id="422" r:id="rId10"/>
    <p:sldId id="423" r:id="rId11"/>
    <p:sldId id="424" r:id="rId12"/>
    <p:sldId id="425" r:id="rId13"/>
    <p:sldId id="426" r:id="rId14"/>
    <p:sldId id="434" r:id="rId15"/>
    <p:sldId id="267" r:id="rId16"/>
  </p:sldIdLst>
  <p:sldSz cx="9144000" cy="6858000" type="screen4x3"/>
  <p:notesSz cx="6834188" cy="99790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D"/>
    <a:srgbClr val="FFFF00"/>
    <a:srgbClr val="DDDDDD"/>
    <a:srgbClr val="F8F8F8"/>
    <a:srgbClr val="83817D"/>
    <a:srgbClr val="FF0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84" autoAdjust="0"/>
    <p:restoredTop sz="99276" autoAdjust="0"/>
  </p:normalViewPr>
  <p:slideViewPr>
    <p:cSldViewPr>
      <p:cViewPr>
        <p:scale>
          <a:sx n="85" d="100"/>
          <a:sy n="85" d="100"/>
        </p:scale>
        <p:origin x="-30" y="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11633FA-D832-4AB1-8651-740F43815CA9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96599F7-A6C2-403F-A29D-F31BCC9B0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731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F95504-F9EB-48AB-9144-3D89115FB0AF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9300"/>
            <a:ext cx="4989512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4213" y="4738688"/>
            <a:ext cx="5467350" cy="449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49E6125-6AF6-4135-B712-CC3400183F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100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9B40E-D469-4D8F-A5B8-592944A1B0E8}" type="datetime1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382C3-29ED-40B7-B10E-E02F00251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EF780-4899-4205-8228-0648897EE214}" type="datetime1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D4262-C7F1-47C0-8257-5DFCAD0D9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95E67-8F34-43AA-B6C3-B77DCBA44717}" type="datetime1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ABFD1-2CF7-4B4B-87BF-BA83FEF99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D0E41-43CA-4627-9CD6-3D6C8E657C97}" type="datetime1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34174-00CC-4053-B763-BF36850CC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CF738-66EE-4BDD-BAF5-D2DBAD60A908}" type="datetime1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BE85F-1576-49E7-9FE3-29B69DF98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62015-38DE-42CB-8072-E2A6D0E81FAC}" type="datetime1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7C65D-A7F9-417D-B314-E1FB52084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8461E-D35E-44A3-8CDB-E38B2EC16149}" type="datetime1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5C167-E4D9-4597-AFCB-0620569E2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5C411-8F47-41CB-9790-F50D8FE6944D}" type="datetime1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8C45E-C651-4ADC-BDB8-BDD913A8C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E65FF-327A-4685-A18A-4F8DB38CE7B4}" type="datetime1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A0B58-7420-4EAC-BBF1-4130AAFAF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27580-0E39-4C9C-8EB9-203DCA9085E4}" type="datetime1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8B6F6-1BEB-484A-B554-09FAF3C675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A8DB8-72AA-491D-9DAD-8051AD075E24}" type="datetime1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3DBD2-DD30-4D74-A1C1-626FFD048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2037 w 64000"/>
                <a:gd name="T1" fmla="*/ 177 h 64000"/>
                <a:gd name="T2" fmla="*/ 2592 w 64000"/>
                <a:gd name="T3" fmla="*/ 984 h 64000"/>
                <a:gd name="T4" fmla="*/ 2037 w 64000"/>
                <a:gd name="T5" fmla="*/ 1791 h 64000"/>
                <a:gd name="T6" fmla="*/ 2037 w 64000"/>
                <a:gd name="T7" fmla="*/ 1791 h 64000"/>
                <a:gd name="T8" fmla="*/ 2037 w 64000"/>
                <a:gd name="T9" fmla="*/ 1791 h 64000"/>
                <a:gd name="T10" fmla="*/ 2037 w 64000"/>
                <a:gd name="T11" fmla="*/ 1791 h 64000"/>
                <a:gd name="T12" fmla="*/ 2037 w 64000"/>
                <a:gd name="T13" fmla="*/ 177 h 64000"/>
                <a:gd name="T14" fmla="*/ 2037 w 64000"/>
                <a:gd name="T15" fmla="*/ 177 h 64000"/>
                <a:gd name="T16" fmla="*/ 2037 w 64000"/>
                <a:gd name="T17" fmla="*/ 177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1525 w 64000"/>
                <a:gd name="T1" fmla="*/ 174 h 64000"/>
                <a:gd name="T2" fmla="*/ 1949 w 64000"/>
                <a:gd name="T3" fmla="*/ 994 h 64000"/>
                <a:gd name="T4" fmla="*/ 1525 w 64000"/>
                <a:gd name="T5" fmla="*/ 1813 h 64000"/>
                <a:gd name="T6" fmla="*/ 1525 w 64000"/>
                <a:gd name="T7" fmla="*/ 1813 h 64000"/>
                <a:gd name="T8" fmla="*/ 1525 w 64000"/>
                <a:gd name="T9" fmla="*/ 1813 h 64000"/>
                <a:gd name="T10" fmla="*/ 1525 w 64000"/>
                <a:gd name="T11" fmla="*/ 1813 h 64000"/>
                <a:gd name="T12" fmla="*/ 1525 w 64000"/>
                <a:gd name="T13" fmla="*/ 174 h 64000"/>
                <a:gd name="T14" fmla="*/ 1525 w 64000"/>
                <a:gd name="T15" fmla="*/ 174 h 64000"/>
                <a:gd name="T16" fmla="*/ 1525 w 64000"/>
                <a:gd name="T17" fmla="*/ 174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2B3AA482-1606-4F97-B601-16FF31671626}" type="datetime1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349A14-7C9E-46B7-A6E5-4EABB398A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zpd.gov.ua/" TargetMode="Externa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uapdp.org/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http://www.zpd.gov.ua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1B0D62-3FBA-4287-8F3B-6A702BACB2D1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4213" y="1700213"/>
            <a:ext cx="8131175" cy="1470025"/>
          </a:xfrm>
        </p:spPr>
        <p:txBody>
          <a:bodyPr/>
          <a:lstStyle/>
          <a:p>
            <a:r>
              <a:rPr lang="en-US" sz="2400" b="1" dirty="0" smtClean="0"/>
              <a:t>State Service of Ukraine on Personal Data Protection. </a:t>
            </a:r>
            <a:br>
              <a:rPr lang="en-US" sz="2400" b="1" dirty="0" smtClean="0"/>
            </a:br>
            <a:endParaRPr lang="ru-RU" sz="2400" b="1" dirty="0" smtClean="0"/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500438"/>
            <a:ext cx="7048500" cy="1752600"/>
          </a:xfrm>
        </p:spPr>
        <p:txBody>
          <a:bodyPr/>
          <a:lstStyle/>
          <a:p>
            <a:pPr algn="l"/>
            <a:r>
              <a:rPr lang="en-US" sz="2000" b="1" dirty="0" smtClean="0"/>
              <a:t>Volodymyr Kozak</a:t>
            </a:r>
            <a:r>
              <a:rPr lang="en-US" sz="2800" dirty="0" smtClean="0"/>
              <a:t>, </a:t>
            </a:r>
          </a:p>
          <a:p>
            <a:pPr algn="l"/>
            <a:r>
              <a:rPr lang="en-US" sz="1800" dirty="0" smtClean="0"/>
              <a:t>State Service of Ukraine on Personal Data Protection, Deputy Head, PhD</a:t>
            </a:r>
            <a:endParaRPr lang="ru-RU" sz="1800" dirty="0" smtClean="0"/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539750" y="5445125"/>
            <a:ext cx="8280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/>
              <a:t>Prague, April, </a:t>
            </a:r>
            <a:r>
              <a:rPr lang="en-US" dirty="0"/>
              <a:t>2013                               </a:t>
            </a:r>
            <a:r>
              <a:rPr lang="en-US" dirty="0">
                <a:hlinkClick r:id="rId2"/>
              </a:rPr>
              <a:t>www.zpd.gov.ua</a:t>
            </a:r>
            <a:endParaRPr lang="en-US" dirty="0"/>
          </a:p>
          <a:p>
            <a:pPr algn="r">
              <a:spcBef>
                <a:spcPct val="50000"/>
              </a:spcBef>
            </a:pPr>
            <a:r>
              <a:rPr lang="en-US" dirty="0"/>
              <a:t>Volodymyr.kozak@zpd.gov.ua</a:t>
            </a:r>
          </a:p>
          <a:p>
            <a:pPr>
              <a:spcBef>
                <a:spcPct val="50000"/>
              </a:spcBef>
            </a:pPr>
            <a:endParaRPr lang="ru-RU" dirty="0"/>
          </a:p>
          <a:p>
            <a:pPr>
              <a:spcBef>
                <a:spcPct val="50000"/>
              </a:spcBef>
            </a:pPr>
            <a:endParaRPr lang="ru-RU" dirty="0"/>
          </a:p>
        </p:txBody>
      </p:sp>
      <p:pic>
        <p:nvPicPr>
          <p:cNvPr id="205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0"/>
            <a:ext cx="30257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"/>
          <p:cNvSpPr txBox="1">
            <a:spLocks noGrp="1"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0340071-737B-436D-985A-8AABB1D56201}" type="slidenum">
              <a:rPr lang="ru-RU" sz="1200"/>
              <a:pPr algn="r"/>
              <a:t>10</a:t>
            </a:fld>
            <a:endParaRPr lang="ru-RU" sz="1200"/>
          </a:p>
        </p:txBody>
      </p:sp>
      <p:sp>
        <p:nvSpPr>
          <p:cNvPr id="4096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2988" y="333375"/>
            <a:ext cx="7673975" cy="1143000"/>
          </a:xfrm>
        </p:spPr>
        <p:txBody>
          <a:bodyPr/>
          <a:lstStyle/>
          <a:p>
            <a:r>
              <a:rPr lang="en-US" sz="3500" smtClean="0"/>
              <a:t>State Service of Ukraine on Personal Data Protection </a:t>
            </a:r>
            <a:endParaRPr lang="ru-RU" sz="3500" smtClean="0"/>
          </a:p>
        </p:txBody>
      </p:sp>
      <p:sp>
        <p:nvSpPr>
          <p:cNvPr id="40964" name="Содержимое 2"/>
          <p:cNvSpPr>
            <a:spLocks noGrp="1"/>
          </p:cNvSpPr>
          <p:nvPr>
            <p:ph idx="4294967295"/>
          </p:nvPr>
        </p:nvSpPr>
        <p:spPr>
          <a:xfrm>
            <a:off x="1042988" y="1773238"/>
            <a:ext cx="7712075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500" b="1" dirty="0" smtClean="0"/>
              <a:t>NGO’s involving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/>
              <a:t>	</a:t>
            </a:r>
            <a:r>
              <a:rPr lang="en-US" sz="2100" dirty="0" smtClean="0">
                <a:solidFill>
                  <a:srgbClr val="FF0000"/>
                </a:solidFill>
              </a:rPr>
              <a:t>Ukrainian Association of Personal Data Protection</a:t>
            </a:r>
          </a:p>
          <a:p>
            <a:pPr>
              <a:buFont typeface="Wingdings" pitchFamily="2" charset="2"/>
              <a:buNone/>
            </a:pPr>
            <a:r>
              <a:rPr lang="en-US" sz="2100" dirty="0" smtClean="0"/>
              <a:t>	</a:t>
            </a:r>
            <a:r>
              <a:rPr lang="en-US" sz="1700" dirty="0" smtClean="0">
                <a:hlinkClick r:id="rId2"/>
              </a:rPr>
              <a:t>www.uapdp.org</a:t>
            </a:r>
            <a:endParaRPr lang="en-US" sz="1700" dirty="0" smtClean="0"/>
          </a:p>
          <a:p>
            <a:pPr>
              <a:buFont typeface="Wingdings" pitchFamily="2" charset="2"/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000" dirty="0" smtClean="0"/>
              <a:t>activities: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Growing </a:t>
            </a:r>
            <a:r>
              <a:rPr lang="en-US" sz="2000" dirty="0"/>
              <a:t>Awareness measures </a:t>
            </a:r>
            <a:endParaRPr lang="en-US" sz="2800" dirty="0"/>
          </a:p>
          <a:p>
            <a:pPr algn="r">
              <a:buNone/>
            </a:pPr>
            <a:r>
              <a:rPr lang="en-US" sz="2000" dirty="0"/>
              <a:t>Conferences,  Press-conferences</a:t>
            </a: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Data Protection in Internet Memorandum</a:t>
            </a:r>
          </a:p>
          <a:p>
            <a:pPr algn="r">
              <a:buNone/>
            </a:pPr>
            <a:r>
              <a:rPr lang="en-US" sz="2000" dirty="0" smtClean="0"/>
              <a:t>		</a:t>
            </a:r>
            <a:r>
              <a:rPr lang="en-US" sz="1600" dirty="0"/>
              <a:t>national-wide mobile </a:t>
            </a:r>
            <a:r>
              <a:rPr lang="en-US" sz="1600" dirty="0" smtClean="0"/>
              <a:t>operators (</a:t>
            </a:r>
            <a:r>
              <a:rPr lang="en-US" sz="1600" dirty="0" err="1" smtClean="0"/>
              <a:t>Kyivstar</a:t>
            </a:r>
            <a:r>
              <a:rPr lang="en-US" sz="1600" dirty="0" smtClean="0"/>
              <a:t>, MTS)</a:t>
            </a:r>
            <a:endParaRPr lang="en-US" sz="1600" dirty="0"/>
          </a:p>
          <a:p>
            <a:pPr>
              <a:buNone/>
            </a:pPr>
            <a:r>
              <a:rPr lang="en-US" sz="2000" dirty="0" smtClean="0"/>
              <a:t>		Data Processing Transparency monitoring</a:t>
            </a:r>
            <a:endParaRPr lang="en-US" sz="2000" dirty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1600" dirty="0" smtClean="0"/>
              <a:t>,..</a:t>
            </a:r>
            <a:endParaRPr lang="en-US" sz="16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			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	 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sz="2400" b="1" dirty="0" smtClean="0"/>
          </a:p>
        </p:txBody>
      </p:sp>
      <p:pic>
        <p:nvPicPr>
          <p:cNvPr id="4096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61338" y="0"/>
            <a:ext cx="9826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"/>
          <p:cNvSpPr txBox="1">
            <a:spLocks noGrp="1"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579C1C6-81AB-4555-A244-BF079C597F6F}" type="slidenum">
              <a:rPr lang="ru-RU" sz="1200"/>
              <a:pPr algn="r"/>
              <a:t>11</a:t>
            </a:fld>
            <a:endParaRPr lang="ru-RU" sz="1200"/>
          </a:p>
        </p:txBody>
      </p:sp>
      <p:sp>
        <p:nvSpPr>
          <p:cNvPr id="4198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750" y="333375"/>
            <a:ext cx="8177213" cy="1143000"/>
          </a:xfrm>
        </p:spPr>
        <p:txBody>
          <a:bodyPr/>
          <a:lstStyle/>
          <a:p>
            <a:r>
              <a:rPr lang="en-US" sz="3500" smtClean="0"/>
              <a:t>State Service of Ukraine on Personal Data Protection </a:t>
            </a:r>
            <a:endParaRPr lang="ru-RU" sz="3500" smtClean="0"/>
          </a:p>
        </p:txBody>
      </p:sp>
      <p:sp>
        <p:nvSpPr>
          <p:cNvPr id="41988" name="Содержимое 2"/>
          <p:cNvSpPr>
            <a:spLocks noGrp="1"/>
          </p:cNvSpPr>
          <p:nvPr>
            <p:ph idx="4294967295"/>
          </p:nvPr>
        </p:nvSpPr>
        <p:spPr>
          <a:xfrm>
            <a:off x="1042988" y="1773238"/>
            <a:ext cx="7712075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500" b="1" dirty="0" smtClean="0"/>
              <a:t>perspectives</a:t>
            </a:r>
            <a:endParaRPr lang="en-US" sz="2500" b="1" dirty="0" smtClean="0"/>
          </a:p>
          <a:p>
            <a:pPr>
              <a:buFont typeface="Wingdings" pitchFamily="2" charset="2"/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independency</a:t>
            </a:r>
            <a:r>
              <a:rPr lang="en-US" sz="2500" dirty="0" smtClean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sz="2500" dirty="0" smtClean="0"/>
              <a:t>new draft Data Protection Act:</a:t>
            </a:r>
          </a:p>
          <a:p>
            <a:pPr>
              <a:buFont typeface="Wingdings" pitchFamily="2" charset="2"/>
              <a:buNone/>
            </a:pPr>
            <a:r>
              <a:rPr lang="en-US" sz="2100" dirty="0" smtClean="0"/>
              <a:t>State Service of Ukraine on Personal Data Protection</a:t>
            </a:r>
          </a:p>
          <a:p>
            <a:pPr algn="r">
              <a:buFont typeface="Wingdings" pitchFamily="2" charset="2"/>
              <a:buNone/>
            </a:pPr>
            <a:r>
              <a:rPr lang="en-US" sz="2100" dirty="0" smtClean="0">
                <a:solidFill>
                  <a:srgbClr val="FF0000"/>
                </a:solidFill>
              </a:rPr>
              <a:t>should be liquidated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ru-RU" sz="1900" dirty="0" err="1" smtClean="0"/>
              <a:t>Ukrainian</a:t>
            </a:r>
            <a:r>
              <a:rPr lang="ru-RU" sz="1900" dirty="0" smtClean="0"/>
              <a:t> </a:t>
            </a:r>
            <a:r>
              <a:rPr lang="ru-RU" sz="1900" dirty="0" err="1" smtClean="0"/>
              <a:t>Parliament</a:t>
            </a:r>
            <a:r>
              <a:rPr lang="ru-RU" sz="1900" dirty="0" smtClean="0"/>
              <a:t> </a:t>
            </a:r>
            <a:r>
              <a:rPr lang="ru-RU" sz="1900" dirty="0" err="1" smtClean="0"/>
              <a:t>Commissioner</a:t>
            </a:r>
            <a:r>
              <a:rPr lang="ru-RU" sz="1900" dirty="0" smtClean="0"/>
              <a:t> </a:t>
            </a:r>
            <a:r>
              <a:rPr lang="ru-RU" sz="1900" dirty="0" err="1" smtClean="0"/>
              <a:t>for</a:t>
            </a:r>
            <a:r>
              <a:rPr lang="ru-RU" sz="1900" dirty="0" smtClean="0"/>
              <a:t> </a:t>
            </a:r>
            <a:r>
              <a:rPr lang="ru-RU" sz="1900" dirty="0" err="1" smtClean="0"/>
              <a:t>Human</a:t>
            </a:r>
            <a:r>
              <a:rPr lang="ru-RU" sz="1900" dirty="0" smtClean="0"/>
              <a:t> </a:t>
            </a:r>
            <a:r>
              <a:rPr lang="ru-RU" sz="1900" dirty="0" err="1" smtClean="0"/>
              <a:t>Rights</a:t>
            </a:r>
            <a:r>
              <a:rPr lang="ru-RU" dirty="0" smtClean="0"/>
              <a:t> </a:t>
            </a:r>
            <a:r>
              <a:rPr lang="en-US" dirty="0" smtClean="0"/>
              <a:t>			</a:t>
            </a:r>
            <a:r>
              <a:rPr lang="en-US" sz="2100" dirty="0" smtClean="0">
                <a:solidFill>
                  <a:srgbClr val="FF0000"/>
                </a:solidFill>
              </a:rPr>
              <a:t>should be new data protection authority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/>
              <a:t>	</a:t>
            </a:r>
            <a:r>
              <a:rPr lang="en-US" sz="2000" dirty="0" smtClean="0"/>
              <a:t>			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	 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sz="2400" b="1" dirty="0" smtClean="0"/>
          </a:p>
        </p:txBody>
      </p:sp>
      <p:pic>
        <p:nvPicPr>
          <p:cNvPr id="4198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61338" y="0"/>
            <a:ext cx="9826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"/>
          <p:cNvSpPr txBox="1">
            <a:spLocks noGrp="1"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D5E046F-2014-466B-A243-CF3DC9F2B7B0}" type="slidenum">
              <a:rPr lang="ru-RU" sz="1200"/>
              <a:pPr algn="r"/>
              <a:t>12</a:t>
            </a:fld>
            <a:endParaRPr lang="ru-RU" sz="1200"/>
          </a:p>
        </p:txBody>
      </p:sp>
      <p:sp>
        <p:nvSpPr>
          <p:cNvPr id="4301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750" y="333375"/>
            <a:ext cx="8177213" cy="1143000"/>
          </a:xfrm>
        </p:spPr>
        <p:txBody>
          <a:bodyPr/>
          <a:lstStyle/>
          <a:p>
            <a:r>
              <a:rPr lang="en-US" sz="3500" smtClean="0"/>
              <a:t>State Service of Ukraine on Personal Data Protection </a:t>
            </a:r>
            <a:endParaRPr lang="ru-RU" sz="3500" smtClean="0"/>
          </a:p>
        </p:txBody>
      </p:sp>
      <p:sp>
        <p:nvSpPr>
          <p:cNvPr id="43012" name="Содержимое 2"/>
          <p:cNvSpPr>
            <a:spLocks noGrp="1"/>
          </p:cNvSpPr>
          <p:nvPr>
            <p:ph idx="4294967295"/>
          </p:nvPr>
        </p:nvSpPr>
        <p:spPr>
          <a:xfrm>
            <a:off x="251520" y="1628775"/>
            <a:ext cx="9073007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500" b="1" dirty="0" smtClean="0"/>
              <a:t>problems and perspectives</a:t>
            </a:r>
          </a:p>
          <a:p>
            <a:pPr>
              <a:buFont typeface="Wingdings" pitchFamily="2" charset="2"/>
              <a:buNone/>
            </a:pPr>
            <a:r>
              <a:rPr lang="en-US" sz="2500" b="1" dirty="0" smtClean="0"/>
              <a:t>	</a:t>
            </a:r>
            <a:r>
              <a:rPr lang="en-US" sz="2100" dirty="0" smtClean="0"/>
              <a:t>data protection units in government bodies</a:t>
            </a:r>
          </a:p>
          <a:p>
            <a:pPr>
              <a:buFont typeface="Wingdings" pitchFamily="2" charset="2"/>
              <a:buNone/>
            </a:pPr>
            <a:r>
              <a:rPr lang="en-US" sz="2500" b="1" dirty="0" smtClean="0"/>
              <a:t>	</a:t>
            </a:r>
            <a:r>
              <a:rPr lang="en-US" sz="2100" dirty="0" smtClean="0"/>
              <a:t>data transfer from Ukraine to US</a:t>
            </a:r>
            <a:endParaRPr lang="ru-RU" sz="2100" dirty="0" smtClean="0"/>
          </a:p>
          <a:p>
            <a:pPr>
              <a:buFont typeface="Wingdings" pitchFamily="2" charset="2"/>
              <a:buNone/>
            </a:pPr>
            <a:r>
              <a:rPr lang="en-US" sz="2100" dirty="0" smtClean="0"/>
              <a:t>	who are controller of data processing on web-sites</a:t>
            </a:r>
            <a:endParaRPr lang="ru-RU" sz="2100" dirty="0" smtClean="0"/>
          </a:p>
          <a:p>
            <a:pPr>
              <a:buFont typeface="Wingdings" pitchFamily="2" charset="2"/>
              <a:buNone/>
            </a:pPr>
            <a:r>
              <a:rPr lang="en-US" sz="2100" dirty="0" smtClean="0"/>
              <a:t>	church agitation – no any personal data operations</a:t>
            </a:r>
          </a:p>
          <a:p>
            <a:pPr>
              <a:buFont typeface="Wingdings" pitchFamily="2" charset="2"/>
              <a:buNone/>
            </a:pPr>
            <a:r>
              <a:rPr lang="en-US" sz="2100" dirty="0" smtClean="0"/>
              <a:t>	PD Enforcement Law – controller but no employee</a:t>
            </a:r>
          </a:p>
          <a:p>
            <a:pPr>
              <a:buFont typeface="Wingdings" pitchFamily="2" charset="2"/>
              <a:buNone/>
            </a:pPr>
            <a:r>
              <a:rPr lang="en-US" sz="2100" dirty="0" smtClean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sz="2100" dirty="0" smtClean="0"/>
              <a:t>	Nation Wide Registers/ e-Government </a:t>
            </a:r>
            <a:r>
              <a:rPr lang="en-US" sz="2100" dirty="0" smtClean="0"/>
              <a:t>Data </a:t>
            </a:r>
            <a:r>
              <a:rPr lang="en-US" sz="2100" dirty="0" smtClean="0"/>
              <a:t>Protection </a:t>
            </a:r>
            <a:r>
              <a:rPr lang="en-US" sz="2100" dirty="0" smtClean="0"/>
              <a:t>Issues </a:t>
            </a:r>
            <a:endParaRPr lang="ru-RU" sz="2100" dirty="0" smtClean="0"/>
          </a:p>
          <a:p>
            <a:pPr>
              <a:buFont typeface="Wingdings" pitchFamily="2" charset="2"/>
              <a:buNone/>
            </a:pPr>
            <a:endParaRPr lang="ru-RU" sz="2100" dirty="0" smtClean="0"/>
          </a:p>
          <a:p>
            <a:pPr>
              <a:buFont typeface="Wingdings" pitchFamily="2" charset="2"/>
              <a:buNone/>
            </a:pPr>
            <a:r>
              <a:rPr lang="en-US" sz="2100" dirty="0" smtClean="0"/>
              <a:t>	NGO and Data Protection</a:t>
            </a:r>
            <a:r>
              <a:rPr lang="ru-RU" sz="2100" dirty="0" smtClean="0"/>
              <a:t>	</a:t>
            </a:r>
            <a:endParaRPr lang="en-US" sz="2100" dirty="0" smtClean="0"/>
          </a:p>
          <a:p>
            <a:pPr algn="r">
              <a:buFont typeface="Wingdings" pitchFamily="2" charset="2"/>
              <a:buNone/>
            </a:pPr>
            <a:r>
              <a:rPr lang="en-US" sz="2100" dirty="0" smtClean="0"/>
              <a:t>awareness</a:t>
            </a:r>
            <a:r>
              <a:rPr lang="en-US" sz="2100" dirty="0" smtClean="0"/>
              <a:t>, awareness, awareness</a:t>
            </a:r>
          </a:p>
          <a:p>
            <a:pPr>
              <a:buFont typeface="Wingdings" pitchFamily="2" charset="2"/>
              <a:buNone/>
            </a:pPr>
            <a:r>
              <a:rPr lang="en-US" sz="2100" dirty="0" smtClean="0"/>
              <a:t>	 </a:t>
            </a:r>
          </a:p>
          <a:p>
            <a:pPr>
              <a:buFont typeface="Wingdings" pitchFamily="2" charset="2"/>
              <a:buNone/>
            </a:pPr>
            <a:endParaRPr lang="en-US" sz="19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b="1" dirty="0" smtClean="0"/>
              <a:t>	</a:t>
            </a:r>
            <a:r>
              <a:rPr lang="en-US" sz="2000" dirty="0" smtClean="0"/>
              <a:t>			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	 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sz="2400" b="1" dirty="0" smtClean="0"/>
          </a:p>
        </p:txBody>
      </p:sp>
      <p:pic>
        <p:nvPicPr>
          <p:cNvPr id="4301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61338" y="0"/>
            <a:ext cx="9826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954AE16-093E-4585-BCEF-03C2FEC9D8A8}" type="slidenum">
              <a:rPr lang="ru-RU" sz="1200"/>
              <a:pPr algn="r"/>
              <a:t>13</a:t>
            </a:fld>
            <a:endParaRPr lang="ru-RU" sz="1200"/>
          </a:p>
        </p:txBody>
      </p:sp>
      <p:pic>
        <p:nvPicPr>
          <p:cNvPr id="44035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8225" y="5484813"/>
            <a:ext cx="30257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42988" y="1277938"/>
            <a:ext cx="7345362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“critical </a:t>
            </a:r>
            <a:r>
              <a:rPr lang="en-US" dirty="0"/>
              <a:t>importance of constitutional reform to create the necessary </a:t>
            </a:r>
            <a:r>
              <a:rPr lang="en-US" dirty="0" smtClean="0"/>
              <a:t>checks </a:t>
            </a:r>
            <a:r>
              <a:rPr lang="en-US" dirty="0"/>
              <a:t>and </a:t>
            </a:r>
            <a:r>
              <a:rPr lang="en-US" dirty="0" smtClean="0"/>
              <a:t>balances..”</a:t>
            </a:r>
          </a:p>
          <a:p>
            <a:endParaRPr lang="en-US" dirty="0"/>
          </a:p>
          <a:p>
            <a:r>
              <a:rPr lang="en-US" dirty="0" smtClean="0"/>
              <a:t>constitutional reform </a:t>
            </a:r>
            <a:endParaRPr lang="en-US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715068"/>
            <a:ext cx="7438528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ln w="12700">
                  <a:solidFill>
                    <a:srgbClr val="006666">
                      <a:satMod val="155000"/>
                    </a:srgbClr>
                  </a:solidFill>
                  <a:prstDash val="solid"/>
                </a:ln>
                <a:solidFill>
                  <a:srgbClr val="5F5F5F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 Protection in Ukraine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2422997" y="3569887"/>
            <a:ext cx="484632" cy="4351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1042988" y="4365104"/>
            <a:ext cx="76438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Constitute the Independent Data Protection Authority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954AE16-093E-4585-BCEF-03C2FEC9D8A8}" type="slidenum">
              <a:rPr lang="ru-RU" sz="1200"/>
              <a:pPr algn="r"/>
              <a:t>14</a:t>
            </a:fld>
            <a:endParaRPr lang="ru-RU" sz="1200"/>
          </a:p>
        </p:txBody>
      </p:sp>
      <p:pic>
        <p:nvPicPr>
          <p:cNvPr id="44035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8225" y="5484813"/>
            <a:ext cx="30257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42988" y="1277938"/>
            <a:ext cx="7345362" cy="38318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endParaRPr lang="en-US" dirty="0"/>
          </a:p>
          <a:p>
            <a:pPr>
              <a:spcBef>
                <a:spcPts val="600"/>
              </a:spcBef>
              <a:buFontTx/>
              <a:buAutoNum type="arabicPeriod"/>
            </a:pPr>
            <a:r>
              <a:rPr lang="en-US" b="1" dirty="0">
                <a:latin typeface="Arial" charset="0"/>
              </a:rPr>
              <a:t>Data Protection Authority INDEPENDENCE </a:t>
            </a:r>
          </a:p>
          <a:p>
            <a:pPr>
              <a:spcBef>
                <a:spcPts val="600"/>
              </a:spcBef>
              <a:buFontTx/>
              <a:buAutoNum type="arabicPeriod"/>
            </a:pPr>
            <a:endParaRPr lang="en-US" b="1" dirty="0">
              <a:latin typeface="Arial" charset="0"/>
            </a:endParaRPr>
          </a:p>
          <a:p>
            <a:pPr>
              <a:spcBef>
                <a:spcPts val="600"/>
              </a:spcBef>
              <a:buFontTx/>
              <a:buAutoNum type="arabicPeriod"/>
            </a:pPr>
            <a:r>
              <a:rPr lang="en-US" b="1" dirty="0">
                <a:latin typeface="Arial" charset="0"/>
              </a:rPr>
              <a:t> Activities 2011-2013</a:t>
            </a:r>
          </a:p>
          <a:p>
            <a:pPr>
              <a:spcBef>
                <a:spcPts val="600"/>
              </a:spcBef>
            </a:pPr>
            <a:endParaRPr lang="en-US" b="1" dirty="0" smtClean="0">
              <a:latin typeface="Arial" charset="0"/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latin typeface="Arial" charset="0"/>
              </a:rPr>
              <a:t>3</a:t>
            </a:r>
            <a:r>
              <a:rPr lang="en-US" b="1" dirty="0">
                <a:latin typeface="Arial" charset="0"/>
              </a:rPr>
              <a:t>. Special issues</a:t>
            </a:r>
          </a:p>
          <a:p>
            <a:pPr>
              <a:spcBef>
                <a:spcPts val="600"/>
              </a:spcBef>
            </a:pPr>
            <a:r>
              <a:rPr lang="en-US" b="1" dirty="0">
                <a:latin typeface="Arial" charset="0"/>
              </a:rPr>
              <a:t>	trans-border data </a:t>
            </a:r>
            <a:r>
              <a:rPr lang="en-US" b="1" dirty="0" smtClean="0">
                <a:latin typeface="Arial" charset="0"/>
              </a:rPr>
              <a:t>flow</a:t>
            </a:r>
          </a:p>
          <a:p>
            <a:pPr>
              <a:spcBef>
                <a:spcPts val="600"/>
              </a:spcBef>
            </a:pPr>
            <a:r>
              <a:rPr lang="en-US" b="1" dirty="0">
                <a:latin typeface="Arial" charset="0"/>
              </a:rPr>
              <a:t>	civil society involving</a:t>
            </a:r>
          </a:p>
          <a:p>
            <a:pPr>
              <a:spcBef>
                <a:spcPts val="600"/>
              </a:spcBef>
              <a:buFontTx/>
              <a:buAutoNum type="arabicPeriod"/>
            </a:pPr>
            <a:endParaRPr lang="en-US" b="1" dirty="0">
              <a:latin typeface="Arial" charset="0"/>
            </a:endParaRPr>
          </a:p>
          <a:p>
            <a:pPr>
              <a:spcBef>
                <a:spcPts val="600"/>
              </a:spcBef>
            </a:pPr>
            <a:r>
              <a:rPr lang="en-US" b="1" dirty="0">
                <a:latin typeface="Arial" charset="0"/>
              </a:rPr>
              <a:t>4. Perspectives</a:t>
            </a:r>
          </a:p>
          <a:p>
            <a:endParaRPr lang="uk-UA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715068"/>
            <a:ext cx="7438528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ln w="12700">
                  <a:solidFill>
                    <a:srgbClr val="006666">
                      <a:satMod val="155000"/>
                    </a:srgbClr>
                  </a:solidFill>
                  <a:prstDash val="solid"/>
                </a:ln>
                <a:solidFill>
                  <a:srgbClr val="5F5F5F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 Protection in Ukraine</a:t>
            </a:r>
          </a:p>
        </p:txBody>
      </p:sp>
    </p:spTree>
    <p:extLst>
      <p:ext uri="{BB962C8B-B14F-4D97-AF65-F5344CB8AC3E}">
        <p14:creationId xmlns:p14="http://schemas.microsoft.com/office/powerpoint/2010/main" val="104013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D930D1-3D52-4647-88B4-74BBE482C5D1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8313" y="0"/>
            <a:ext cx="8215312" cy="1444625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State Service of Ukraine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on </a:t>
            </a:r>
            <a:r>
              <a:rPr lang="en-US" sz="2400" b="1" dirty="0" smtClean="0"/>
              <a:t>Personal Data Protection. </a:t>
            </a:r>
            <a:br>
              <a:rPr lang="en-US" sz="2400" b="1" dirty="0" smtClean="0"/>
            </a:br>
            <a:endParaRPr lang="ru-RU" sz="2400" b="1" dirty="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76375" y="4386263"/>
            <a:ext cx="7239000" cy="247173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800" smtClean="0"/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Volodymyr Kozak</a:t>
            </a:r>
            <a:r>
              <a:rPr lang="en-US" sz="2400" smtClean="0"/>
              <a:t>,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State Service of Ukraine on Personal Data Protection, Deputy Head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en-US" sz="1600" i="1" smtClean="0"/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uk-UA" sz="1600" i="1" smtClean="0"/>
          </a:p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i="1" smtClean="0">
                <a:hlinkClick r:id="rId2"/>
              </a:rPr>
              <a:t>www.zpd.gov.ua</a:t>
            </a:r>
            <a:endParaRPr lang="en-US" sz="1600" i="1" smtClean="0"/>
          </a:p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i="1" smtClean="0"/>
              <a:t>Volodymyr.Kozak@zpd.gov.ua</a:t>
            </a:r>
            <a:endParaRPr lang="uk-UA" sz="1600" i="1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600" smtClean="0"/>
          </a:p>
        </p:txBody>
      </p:sp>
      <p:pic>
        <p:nvPicPr>
          <p:cNvPr id="22533" name="Picture 4" descr="BD0002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2565400"/>
            <a:ext cx="1800225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Номер слайда 4"/>
          <p:cNvSpPr txBox="1">
            <a:spLocks noGrp="1"/>
          </p:cNvSpPr>
          <p:nvPr/>
        </p:nvSpPr>
        <p:spPr bwMode="auto">
          <a:xfrm>
            <a:off x="6553200" y="6354337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5E61774-030E-4A4C-A373-22C4FF37F84B}" type="slidenum">
              <a:rPr lang="ru-RU" sz="1200"/>
              <a:pPr algn="r"/>
              <a:t>15</a:t>
            </a:fld>
            <a:endParaRPr lang="ru-RU" sz="120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116013" y="1628775"/>
            <a:ext cx="74168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2400" b="1" i="1">
              <a:solidFill>
                <a:srgbClr val="0099FF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 b="1" i="1">
                <a:solidFill>
                  <a:srgbClr val="0099FF"/>
                </a:solidFill>
              </a:rPr>
              <a:t>THANKS for ATTENTION </a:t>
            </a:r>
            <a:endParaRPr lang="uk-UA" sz="2400" b="1" i="1">
              <a:solidFill>
                <a:srgbClr val="0099FF"/>
              </a:solidFill>
            </a:endParaRPr>
          </a:p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61338" y="0"/>
            <a:ext cx="9826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9505FB-D4F4-49B0-B9F4-7F181C5612DD}" type="slidenum">
              <a:rPr lang="ru-RU" smtClean="0"/>
              <a:pPr/>
              <a:t>2</a:t>
            </a:fld>
            <a:endParaRPr lang="ru-RU" smtClean="0"/>
          </a:p>
        </p:txBody>
      </p:sp>
      <p:pic>
        <p:nvPicPr>
          <p:cNvPr id="4099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8225" y="5484813"/>
            <a:ext cx="30257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42988" y="1277938"/>
            <a:ext cx="7345362" cy="38318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endParaRPr lang="en-US" dirty="0"/>
          </a:p>
          <a:p>
            <a:pPr>
              <a:spcBef>
                <a:spcPts val="600"/>
              </a:spcBef>
              <a:buFontTx/>
              <a:buAutoNum type="arabicPeriod"/>
            </a:pPr>
            <a:r>
              <a:rPr lang="en-US" b="1" dirty="0">
                <a:latin typeface="Arial" charset="0"/>
              </a:rPr>
              <a:t>Data Protection </a:t>
            </a:r>
            <a:r>
              <a:rPr lang="en-US" b="1" dirty="0" smtClean="0">
                <a:latin typeface="Arial" charset="0"/>
              </a:rPr>
              <a:t>Authority INDEPENDENCE </a:t>
            </a:r>
          </a:p>
          <a:p>
            <a:pPr>
              <a:spcBef>
                <a:spcPts val="600"/>
              </a:spcBef>
              <a:buFontTx/>
              <a:buAutoNum type="arabicPeriod"/>
            </a:pPr>
            <a:endParaRPr lang="uk-UA" b="1" dirty="0" smtClean="0">
              <a:latin typeface="Arial" charset="0"/>
            </a:endParaRPr>
          </a:p>
          <a:p>
            <a:pPr>
              <a:spcBef>
                <a:spcPts val="600"/>
              </a:spcBef>
              <a:buFontTx/>
              <a:buAutoNum type="arabicPeriod"/>
            </a:pPr>
            <a:r>
              <a:rPr lang="en-US" b="1" dirty="0" smtClean="0">
                <a:latin typeface="Arial" charset="0"/>
              </a:rPr>
              <a:t> Activities 2011-2013</a:t>
            </a:r>
          </a:p>
          <a:p>
            <a:pPr>
              <a:spcBef>
                <a:spcPts val="600"/>
              </a:spcBef>
              <a:buFontTx/>
              <a:buAutoNum type="arabicPeriod"/>
            </a:pPr>
            <a:endParaRPr lang="uk-UA" b="1" dirty="0" smtClean="0">
              <a:latin typeface="Arial" charset="0"/>
            </a:endParaRPr>
          </a:p>
          <a:p>
            <a:pPr>
              <a:spcBef>
                <a:spcPts val="600"/>
              </a:spcBef>
            </a:pPr>
            <a:r>
              <a:rPr lang="uk-UA" b="1" dirty="0" smtClean="0">
                <a:latin typeface="Arial" charset="0"/>
              </a:rPr>
              <a:t>3. </a:t>
            </a:r>
            <a:r>
              <a:rPr lang="en-US" b="1" dirty="0" smtClean="0">
                <a:latin typeface="Arial" charset="0"/>
              </a:rPr>
              <a:t>Special issues</a:t>
            </a:r>
          </a:p>
          <a:p>
            <a:pPr>
              <a:spcBef>
                <a:spcPts val="600"/>
              </a:spcBef>
            </a:pPr>
            <a:r>
              <a:rPr lang="en-US" b="1" dirty="0">
                <a:latin typeface="Arial" charset="0"/>
              </a:rPr>
              <a:t>	</a:t>
            </a:r>
            <a:r>
              <a:rPr lang="en-US" b="1" dirty="0" smtClean="0">
                <a:latin typeface="Arial" charset="0"/>
              </a:rPr>
              <a:t>trans-border data flow</a:t>
            </a:r>
          </a:p>
          <a:p>
            <a:pPr>
              <a:spcBef>
                <a:spcPts val="600"/>
              </a:spcBef>
            </a:pPr>
            <a:r>
              <a:rPr lang="en-US" b="1" dirty="0">
                <a:latin typeface="Arial" charset="0"/>
              </a:rPr>
              <a:t>	</a:t>
            </a:r>
            <a:r>
              <a:rPr lang="en-US" b="1" dirty="0" smtClean="0">
                <a:latin typeface="Arial" charset="0"/>
              </a:rPr>
              <a:t>civil society involving</a:t>
            </a:r>
          </a:p>
          <a:p>
            <a:pPr>
              <a:spcBef>
                <a:spcPts val="600"/>
              </a:spcBef>
            </a:pPr>
            <a:endParaRPr lang="en-US" b="1" dirty="0">
              <a:latin typeface="Arial" charset="0"/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latin typeface="Arial" charset="0"/>
              </a:rPr>
              <a:t>4</a:t>
            </a:r>
            <a:r>
              <a:rPr lang="en-US" b="1" dirty="0">
                <a:latin typeface="Arial" charset="0"/>
              </a:rPr>
              <a:t>. </a:t>
            </a:r>
            <a:r>
              <a:rPr lang="en-US" b="1" dirty="0">
                <a:latin typeface="Arial" charset="0"/>
              </a:rPr>
              <a:t>P</a:t>
            </a:r>
            <a:r>
              <a:rPr lang="en-US" b="1" dirty="0" smtClean="0">
                <a:latin typeface="Arial" charset="0"/>
              </a:rPr>
              <a:t>erspectives</a:t>
            </a:r>
            <a:endParaRPr lang="en-US" b="1" dirty="0">
              <a:latin typeface="Arial" charset="0"/>
            </a:endParaRPr>
          </a:p>
          <a:p>
            <a:endParaRPr lang="uk-UA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715068"/>
            <a:ext cx="7438528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ln w="12700">
                  <a:solidFill>
                    <a:srgbClr val="006666">
                      <a:satMod val="155000"/>
                    </a:srgbClr>
                  </a:solidFill>
                  <a:prstDash val="solid"/>
                </a:ln>
                <a:solidFill>
                  <a:srgbClr val="5F5F5F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 Protection in Ukraine</a:t>
            </a:r>
          </a:p>
        </p:txBody>
      </p:sp>
    </p:spTree>
    <p:extLst>
      <p:ext uri="{BB962C8B-B14F-4D97-AF65-F5344CB8AC3E}">
        <p14:creationId xmlns:p14="http://schemas.microsoft.com/office/powerpoint/2010/main" val="6750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9505FB-D4F4-49B0-B9F4-7F181C5612DD}" type="slidenum">
              <a:rPr lang="ru-RU" smtClean="0"/>
              <a:pPr/>
              <a:t>3</a:t>
            </a:fld>
            <a:endParaRPr lang="ru-RU" smtClean="0"/>
          </a:p>
        </p:txBody>
      </p:sp>
      <p:pic>
        <p:nvPicPr>
          <p:cNvPr id="4099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8225" y="5484813"/>
            <a:ext cx="30257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42988" y="1277938"/>
            <a:ext cx="7345362" cy="34932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endParaRPr lang="en-US" dirty="0"/>
          </a:p>
          <a:p>
            <a:pPr>
              <a:spcBef>
                <a:spcPts val="600"/>
              </a:spcBef>
              <a:buFontTx/>
              <a:buAutoNum type="arabicPeriod"/>
            </a:pPr>
            <a:r>
              <a:rPr lang="en-US" b="1" dirty="0">
                <a:latin typeface="Arial" charset="0"/>
              </a:rPr>
              <a:t>Data Protection </a:t>
            </a:r>
            <a:r>
              <a:rPr lang="en-US" b="1" dirty="0" smtClean="0">
                <a:latin typeface="Arial" charset="0"/>
              </a:rPr>
              <a:t>Authority INDEPENDENCE </a:t>
            </a:r>
            <a:endParaRPr lang="uk-UA" b="1" dirty="0" smtClean="0">
              <a:latin typeface="Arial" charset="0"/>
            </a:endParaRP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State Service of Ukraine on Personal data Protection </a:t>
            </a:r>
          </a:p>
          <a:p>
            <a:r>
              <a:rPr lang="en-US" dirty="0" smtClean="0"/>
              <a:t>is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central body of executive power, </a:t>
            </a:r>
          </a:p>
          <a:p>
            <a:r>
              <a:rPr lang="en-US" dirty="0"/>
              <a:t>activity of which is directed and coordinated</a:t>
            </a:r>
          </a:p>
          <a:p>
            <a:r>
              <a:rPr lang="en-US" dirty="0"/>
              <a:t>by the Cabinet of Ministers of Ukraine </a:t>
            </a:r>
          </a:p>
          <a:p>
            <a:r>
              <a:rPr lang="en-US" dirty="0"/>
              <a:t>through the Minister of Justice of Ukraine</a:t>
            </a:r>
          </a:p>
          <a:p>
            <a:endParaRPr lang="en-US" dirty="0"/>
          </a:p>
          <a:p>
            <a:endParaRPr lang="uk-UA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715068"/>
            <a:ext cx="7438528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ln w="12700">
                  <a:solidFill>
                    <a:srgbClr val="006666">
                      <a:satMod val="155000"/>
                    </a:srgbClr>
                  </a:solidFill>
                  <a:prstDash val="solid"/>
                </a:ln>
                <a:solidFill>
                  <a:srgbClr val="5F5F5F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 Protection in Ukraine</a:t>
            </a:r>
          </a:p>
        </p:txBody>
      </p:sp>
    </p:spTree>
    <p:extLst>
      <p:ext uri="{BB962C8B-B14F-4D97-AF65-F5344CB8AC3E}">
        <p14:creationId xmlns:p14="http://schemas.microsoft.com/office/powerpoint/2010/main" val="234921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348880"/>
            <a:ext cx="2267942" cy="1542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2988" y="1277938"/>
            <a:ext cx="5401220" cy="30623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pPr>
              <a:spcBef>
                <a:spcPts val="600"/>
              </a:spcBef>
              <a:buFontTx/>
              <a:buAutoNum type="arabicPeriod"/>
            </a:pPr>
            <a:r>
              <a:rPr lang="en-US" b="1" dirty="0">
                <a:latin typeface="Arial" charset="0"/>
              </a:rPr>
              <a:t>Data Protection </a:t>
            </a:r>
            <a:r>
              <a:rPr lang="en-US" b="1" dirty="0" smtClean="0">
                <a:latin typeface="Arial" charset="0"/>
              </a:rPr>
              <a:t>Authority INDEPENDENCE </a:t>
            </a:r>
            <a:endParaRPr lang="uk-UA" b="1" dirty="0" smtClean="0">
              <a:latin typeface="Arial" charset="0"/>
            </a:endParaRPr>
          </a:p>
          <a:p>
            <a:endParaRPr lang="en-US" dirty="0"/>
          </a:p>
          <a:p>
            <a:endParaRPr lang="en-US" dirty="0" smtClean="0"/>
          </a:p>
          <a:p>
            <a:r>
              <a:rPr lang="en-US" sz="1400" dirty="0" smtClean="0"/>
              <a:t>State Service of Ukraine on Personal data Protection </a:t>
            </a:r>
          </a:p>
          <a:p>
            <a:r>
              <a:rPr lang="en-US" sz="1400" dirty="0" smtClean="0"/>
              <a:t>is</a:t>
            </a:r>
          </a:p>
          <a:p>
            <a:r>
              <a:rPr lang="en-US" sz="1400" dirty="0" smtClean="0"/>
              <a:t>the central body of executive power, </a:t>
            </a:r>
          </a:p>
          <a:p>
            <a:r>
              <a:rPr lang="en-US" sz="1400" dirty="0" smtClean="0"/>
              <a:t>activity of which is directed and coordinated</a:t>
            </a:r>
          </a:p>
          <a:p>
            <a:r>
              <a:rPr lang="en-US" sz="1400" dirty="0" smtClean="0"/>
              <a:t>by the Cabinet of Ministers of Ukraine </a:t>
            </a:r>
          </a:p>
          <a:p>
            <a:r>
              <a:rPr lang="en-US" sz="1400" dirty="0" smtClean="0"/>
              <a:t>through the Minister of Justice of Ukraine</a:t>
            </a:r>
          </a:p>
          <a:p>
            <a:endParaRPr lang="en-US" sz="1400" dirty="0"/>
          </a:p>
          <a:p>
            <a:endParaRPr lang="uk-UA" dirty="0"/>
          </a:p>
        </p:txBody>
      </p:sp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9505FB-D4F4-49B0-B9F4-7F181C5612DD}" type="slidenum">
              <a:rPr lang="ru-RU" smtClean="0"/>
              <a:pPr/>
              <a:t>4</a:t>
            </a:fld>
            <a:endParaRPr lang="ru-RU" smtClean="0"/>
          </a:p>
        </p:txBody>
      </p:sp>
      <p:pic>
        <p:nvPicPr>
          <p:cNvPr id="4099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8225" y="5484813"/>
            <a:ext cx="30257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1187624" y="715068"/>
            <a:ext cx="7438528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ln w="12700">
                  <a:solidFill>
                    <a:srgbClr val="006666">
                      <a:satMod val="155000"/>
                    </a:srgbClr>
                  </a:solidFill>
                  <a:prstDash val="solid"/>
                </a:ln>
                <a:solidFill>
                  <a:srgbClr val="5F5F5F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 Protection in Ukraine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2988" y="5104558"/>
            <a:ext cx="4825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6" name="Стрелка вниз 5"/>
          <p:cNvSpPr/>
          <p:nvPr/>
        </p:nvSpPr>
        <p:spPr>
          <a:xfrm>
            <a:off x="3275856" y="4005064"/>
            <a:ext cx="79208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1547664" y="4869160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OMBUDSMAN will be the Data Protection Authority of Ukraine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7045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144C2F-5AF3-41FA-AD13-3AEC35C08116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819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2988" y="333375"/>
            <a:ext cx="7673975" cy="1143000"/>
          </a:xfrm>
        </p:spPr>
        <p:txBody>
          <a:bodyPr/>
          <a:lstStyle/>
          <a:p>
            <a:r>
              <a:rPr lang="en-US" sz="3500" smtClean="0"/>
              <a:t>State Service of Ukraine on Personal Data Protection </a:t>
            </a:r>
            <a:endParaRPr lang="ru-RU" sz="3500" smtClean="0"/>
          </a:p>
        </p:txBody>
      </p:sp>
      <p:sp>
        <p:nvSpPr>
          <p:cNvPr id="8196" name="Содержимое 2"/>
          <p:cNvSpPr>
            <a:spLocks noGrp="1"/>
          </p:cNvSpPr>
          <p:nvPr>
            <p:ph idx="4294967295"/>
          </p:nvPr>
        </p:nvSpPr>
        <p:spPr>
          <a:xfrm>
            <a:off x="1042988" y="1557338"/>
            <a:ext cx="7712075" cy="41148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Activities 2011-2013:</a:t>
            </a:r>
            <a:endParaRPr lang="en-US" sz="2000" dirty="0"/>
          </a:p>
          <a:p>
            <a:r>
              <a:rPr lang="en-US" sz="2000" dirty="0"/>
              <a:t>	PDP LAW awareness </a:t>
            </a:r>
            <a:r>
              <a:rPr lang="en-US" sz="2000" dirty="0" smtClean="0"/>
              <a:t>&gt; 200</a:t>
            </a:r>
            <a:endParaRPr lang="en-US" sz="2000" dirty="0"/>
          </a:p>
          <a:p>
            <a:r>
              <a:rPr lang="en-US" sz="2000" dirty="0"/>
              <a:t>	</a:t>
            </a:r>
            <a:r>
              <a:rPr lang="en-US" sz="2000" dirty="0" err="1"/>
              <a:t>sectoral</a:t>
            </a:r>
            <a:r>
              <a:rPr lang="en-US" sz="2000" dirty="0"/>
              <a:t> legislation </a:t>
            </a:r>
            <a:r>
              <a:rPr lang="en-US" sz="2000" dirty="0" smtClean="0"/>
              <a:t>improving &gt;50</a:t>
            </a:r>
            <a:endParaRPr lang="en-US" sz="2000" dirty="0"/>
          </a:p>
          <a:p>
            <a:r>
              <a:rPr lang="en-US" sz="2000" dirty="0"/>
              <a:t>	data processing </a:t>
            </a:r>
            <a:r>
              <a:rPr lang="en-US" sz="2000" dirty="0" smtClean="0"/>
              <a:t>registration&gt; </a:t>
            </a:r>
            <a:r>
              <a:rPr lang="en-US" sz="1400" dirty="0" smtClean="0"/>
              <a:t>60.000 from 2.000.000</a:t>
            </a:r>
            <a:endParaRPr lang="en-US" sz="1050" dirty="0"/>
          </a:p>
          <a:p>
            <a:r>
              <a:rPr lang="en-US" sz="2000" dirty="0"/>
              <a:t>	data subjects’ </a:t>
            </a:r>
            <a:r>
              <a:rPr lang="en-US" sz="2000" dirty="0" smtClean="0"/>
              <a:t>complaints &gt; 2.000</a:t>
            </a:r>
            <a:endParaRPr lang="en-US" sz="2000" dirty="0"/>
          </a:p>
          <a:p>
            <a:r>
              <a:rPr lang="en-US" sz="2000" dirty="0"/>
              <a:t>	control and </a:t>
            </a:r>
            <a:r>
              <a:rPr lang="en-US" sz="2000" dirty="0" smtClean="0"/>
              <a:t>investigation &gt; 60</a:t>
            </a:r>
            <a:endParaRPr lang="en-US" sz="2000" dirty="0"/>
          </a:p>
          <a:p>
            <a:r>
              <a:rPr lang="en-US" sz="2000" dirty="0"/>
              <a:t>	international </a:t>
            </a:r>
            <a:r>
              <a:rPr lang="en-US" sz="2000" dirty="0" smtClean="0"/>
              <a:t>activities = </a:t>
            </a:r>
            <a:r>
              <a:rPr lang="en-US" sz="1800" dirty="0" smtClean="0"/>
              <a:t>CEEPDA, IWGDPT, GPEN, ..</a:t>
            </a:r>
            <a:endParaRPr lang="en-US" sz="1800" dirty="0"/>
          </a:p>
          <a:p>
            <a:r>
              <a:rPr lang="en-US" sz="2000" dirty="0"/>
              <a:t>	support of </a:t>
            </a:r>
            <a:r>
              <a:rPr lang="en-US" sz="2000" dirty="0" err="1"/>
              <a:t>sectoral</a:t>
            </a:r>
            <a:r>
              <a:rPr lang="en-US" sz="2000" dirty="0"/>
              <a:t> / corporative self-regulation</a:t>
            </a:r>
          </a:p>
          <a:p>
            <a:r>
              <a:rPr lang="en-US" sz="2000" dirty="0"/>
              <a:t>	NGO’s involving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n-US" sz="2000" b="1" dirty="0" smtClean="0"/>
          </a:p>
          <a:p>
            <a:pPr algn="r">
              <a:buFont typeface="Wingdings" pitchFamily="2" charset="2"/>
              <a:buNone/>
            </a:pPr>
            <a:r>
              <a:rPr lang="en-US" sz="2400" dirty="0" smtClean="0"/>
              <a:t> </a:t>
            </a:r>
          </a:p>
          <a:p>
            <a:pPr algn="r">
              <a:buFont typeface="Wingdings" pitchFamily="2" charset="2"/>
              <a:buNone/>
            </a:pPr>
            <a:r>
              <a:rPr lang="en-US" sz="3200" dirty="0" smtClean="0"/>
              <a:t> </a:t>
            </a:r>
            <a:endParaRPr lang="uk-UA" sz="3200" dirty="0" smtClean="0"/>
          </a:p>
        </p:txBody>
      </p:sp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5730377"/>
            <a:ext cx="2411412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144C2F-5AF3-41FA-AD13-3AEC35C08116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819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2988" y="333375"/>
            <a:ext cx="7673975" cy="1143000"/>
          </a:xfrm>
        </p:spPr>
        <p:txBody>
          <a:bodyPr/>
          <a:lstStyle/>
          <a:p>
            <a:r>
              <a:rPr lang="en-US" sz="3500" smtClean="0"/>
              <a:t>State Service of Ukraine on Personal Data Protection </a:t>
            </a:r>
            <a:endParaRPr lang="ru-RU" sz="3500" smtClean="0"/>
          </a:p>
        </p:txBody>
      </p:sp>
      <p:sp>
        <p:nvSpPr>
          <p:cNvPr id="8196" name="Содержимое 2"/>
          <p:cNvSpPr>
            <a:spLocks noGrp="1"/>
          </p:cNvSpPr>
          <p:nvPr>
            <p:ph idx="4294967295"/>
          </p:nvPr>
        </p:nvSpPr>
        <p:spPr>
          <a:xfrm>
            <a:off x="1042988" y="1557338"/>
            <a:ext cx="7712075" cy="41148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trans-border </a:t>
            </a:r>
            <a:r>
              <a:rPr lang="en-US" sz="2400" b="1" dirty="0"/>
              <a:t>data flow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400" b="1" dirty="0" smtClean="0"/>
              <a:t>1. EU-Ukraine &amp; Ukraine-EU controller- controller data changing 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400" dirty="0" smtClean="0"/>
              <a:t>EU Standard Contractual Clauses isn’t enough</a:t>
            </a:r>
          </a:p>
          <a:p>
            <a:pPr>
              <a:buNone/>
            </a:pPr>
            <a:r>
              <a:rPr lang="en-US" sz="1400" dirty="0"/>
              <a:t>	</a:t>
            </a:r>
            <a:r>
              <a:rPr lang="en-US" sz="1400" dirty="0" smtClean="0"/>
              <a:t>	EU-controller should take obligation:</a:t>
            </a:r>
          </a:p>
          <a:p>
            <a:pPr>
              <a:buNone/>
            </a:pPr>
            <a:r>
              <a:rPr lang="en-US" sz="1400" dirty="0"/>
              <a:t>	</a:t>
            </a:r>
            <a:r>
              <a:rPr lang="en-US" sz="1400" dirty="0" smtClean="0"/>
              <a:t>			answer to exporter request</a:t>
            </a:r>
          </a:p>
          <a:p>
            <a:pPr>
              <a:buNone/>
            </a:pPr>
            <a:r>
              <a:rPr lang="en-US" sz="1400" dirty="0"/>
              <a:t>	</a:t>
            </a:r>
            <a:r>
              <a:rPr lang="en-US" sz="1400" dirty="0" smtClean="0"/>
              <a:t>			answer to data subject request</a:t>
            </a:r>
          </a:p>
          <a:p>
            <a:pPr>
              <a:buNone/>
            </a:pPr>
            <a:r>
              <a:rPr lang="en-US" sz="1400" dirty="0"/>
              <a:t>	</a:t>
            </a:r>
            <a:r>
              <a:rPr lang="en-US" sz="1400" dirty="0" smtClean="0"/>
              <a:t>			answer to DPA of Ukraine request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800" dirty="0"/>
              <a:t>	</a:t>
            </a:r>
            <a:r>
              <a:rPr lang="en-US" sz="1400" b="1" dirty="0" smtClean="0"/>
              <a:t>2</a:t>
            </a:r>
            <a:r>
              <a:rPr lang="fr-FR" sz="1400" b="1" dirty="0" smtClean="0"/>
              <a:t>. </a:t>
            </a:r>
            <a:r>
              <a:rPr lang="fr-FR" sz="1400" b="1" dirty="0"/>
              <a:t>EU-Ukraine </a:t>
            </a:r>
            <a:r>
              <a:rPr lang="fr-FR" sz="1400" b="1" dirty="0" smtClean="0"/>
              <a:t>controller- processor </a:t>
            </a:r>
            <a:r>
              <a:rPr lang="fr-FR" sz="1400" b="1" dirty="0"/>
              <a:t>data </a:t>
            </a:r>
            <a:r>
              <a:rPr lang="fr-FR" sz="1400" b="1" dirty="0" smtClean="0"/>
              <a:t>processing </a:t>
            </a:r>
            <a:r>
              <a:rPr lang="en-US" sz="1400" b="1" dirty="0" smtClean="0"/>
              <a:t>outsourcing</a:t>
            </a:r>
          </a:p>
          <a:p>
            <a:pPr>
              <a:buNone/>
            </a:pPr>
            <a:r>
              <a:rPr lang="en-US" sz="1400" dirty="0" smtClean="0"/>
              <a:t>	EU </a:t>
            </a:r>
            <a:r>
              <a:rPr lang="en-US" sz="1400" dirty="0"/>
              <a:t>Standard </a:t>
            </a:r>
            <a:r>
              <a:rPr lang="en-US" sz="1400" dirty="0" smtClean="0"/>
              <a:t>controller/processor Contractual </a:t>
            </a:r>
            <a:r>
              <a:rPr lang="en-US" sz="1400" dirty="0"/>
              <a:t>Clauses isn’t </a:t>
            </a:r>
            <a:r>
              <a:rPr lang="en-US" sz="1400" dirty="0" smtClean="0"/>
              <a:t>enough</a:t>
            </a:r>
          </a:p>
          <a:p>
            <a:pPr>
              <a:buNone/>
            </a:pPr>
            <a:r>
              <a:rPr lang="en-US" sz="1400" dirty="0"/>
              <a:t>	</a:t>
            </a:r>
            <a:r>
              <a:rPr lang="en-US" sz="1400" dirty="0" smtClean="0"/>
              <a:t>data is processing in Ukraine jurisdiction, it exists Ukraine DPA power of supervising the data processing in Ukraine</a:t>
            </a:r>
            <a:endParaRPr lang="en-US" sz="1400" dirty="0"/>
          </a:p>
          <a:p>
            <a:pPr algn="r">
              <a:buFont typeface="Wingdings" pitchFamily="2" charset="2"/>
              <a:buNone/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 algn="r">
              <a:buFont typeface="Wingdings" pitchFamily="2" charset="2"/>
              <a:buNone/>
            </a:pPr>
            <a:r>
              <a:rPr lang="en-US" sz="3200" dirty="0" smtClean="0"/>
              <a:t> </a:t>
            </a:r>
            <a:endParaRPr lang="uk-UA" sz="3200" dirty="0" smtClean="0"/>
          </a:p>
        </p:txBody>
      </p:sp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5762625"/>
            <a:ext cx="2411412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7505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144C2F-5AF3-41FA-AD13-3AEC35C08116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819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2988" y="333375"/>
            <a:ext cx="7673975" cy="1143000"/>
          </a:xfrm>
        </p:spPr>
        <p:txBody>
          <a:bodyPr/>
          <a:lstStyle/>
          <a:p>
            <a:r>
              <a:rPr lang="en-US" sz="3500" smtClean="0"/>
              <a:t>State Service of Ukraine on Personal Data Protection </a:t>
            </a:r>
            <a:endParaRPr lang="ru-RU" sz="3500" smtClean="0"/>
          </a:p>
        </p:txBody>
      </p:sp>
      <p:sp>
        <p:nvSpPr>
          <p:cNvPr id="8196" name="Содержимое 2"/>
          <p:cNvSpPr>
            <a:spLocks noGrp="1"/>
          </p:cNvSpPr>
          <p:nvPr>
            <p:ph idx="4294967295"/>
          </p:nvPr>
        </p:nvSpPr>
        <p:spPr>
          <a:xfrm>
            <a:off x="1042988" y="1557338"/>
            <a:ext cx="7712075" cy="41148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trans-border </a:t>
            </a:r>
            <a:r>
              <a:rPr lang="en-US" sz="2400" b="1" dirty="0"/>
              <a:t>data flow</a:t>
            </a:r>
          </a:p>
          <a:p>
            <a:pPr>
              <a:buNone/>
            </a:pPr>
            <a:r>
              <a:rPr lang="en-US" sz="1800" dirty="0"/>
              <a:t>	</a:t>
            </a:r>
            <a:endParaRPr lang="en-US" sz="1800" dirty="0" smtClean="0"/>
          </a:p>
          <a:p>
            <a:pPr>
              <a:buNone/>
            </a:pPr>
            <a:endParaRPr lang="en-US" sz="1800" b="1" dirty="0"/>
          </a:p>
          <a:p>
            <a:pPr>
              <a:buNone/>
            </a:pPr>
            <a:r>
              <a:rPr lang="en-US" sz="1400" b="1" dirty="0" smtClean="0"/>
              <a:t>3. Ukraine – US </a:t>
            </a:r>
          </a:p>
          <a:p>
            <a:pPr>
              <a:buNone/>
            </a:pPr>
            <a:r>
              <a:rPr lang="en-US" sz="1400" b="1" dirty="0" smtClean="0"/>
              <a:t>	</a:t>
            </a:r>
          </a:p>
          <a:p>
            <a:pPr>
              <a:buNone/>
            </a:pPr>
            <a:r>
              <a:rPr lang="en-US" sz="1400" b="1" dirty="0"/>
              <a:t>	</a:t>
            </a:r>
            <a:r>
              <a:rPr lang="en-US" sz="1400" b="1" dirty="0" err="1" smtClean="0"/>
              <a:t>CoE</a:t>
            </a:r>
            <a:r>
              <a:rPr lang="en-US" sz="1400" b="1" dirty="0" smtClean="0"/>
              <a:t> recommended </a:t>
            </a:r>
            <a:r>
              <a:rPr lang="en-US" sz="1400" dirty="0"/>
              <a:t>Standard Contractual Clauses </a:t>
            </a:r>
            <a:r>
              <a:rPr lang="en-US" sz="1400" dirty="0" smtClean="0"/>
              <a:t>don’t work in practice</a:t>
            </a:r>
          </a:p>
          <a:p>
            <a:pPr>
              <a:buNone/>
            </a:pPr>
            <a:r>
              <a:rPr lang="en-US" sz="1400" dirty="0"/>
              <a:t>	</a:t>
            </a:r>
            <a:endParaRPr lang="en-US" sz="1400" dirty="0" smtClean="0"/>
          </a:p>
          <a:p>
            <a:pPr>
              <a:buNone/>
            </a:pPr>
            <a:r>
              <a:rPr lang="en-US" sz="1400" dirty="0"/>
              <a:t>	</a:t>
            </a:r>
            <a:r>
              <a:rPr lang="en-US" sz="1400" dirty="0" smtClean="0"/>
              <a:t>US companies avoid of binding obligations</a:t>
            </a:r>
            <a:endParaRPr lang="en-US" sz="1400" dirty="0"/>
          </a:p>
          <a:p>
            <a:pPr>
              <a:buNone/>
            </a:pPr>
            <a:endParaRPr lang="en-US" sz="1400" b="1" dirty="0"/>
          </a:p>
          <a:p>
            <a:pPr algn="r">
              <a:buFont typeface="Wingdings" pitchFamily="2" charset="2"/>
              <a:buNone/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 algn="r">
              <a:buFont typeface="Wingdings" pitchFamily="2" charset="2"/>
              <a:buNone/>
            </a:pPr>
            <a:r>
              <a:rPr lang="en-US" sz="3200" dirty="0" smtClean="0"/>
              <a:t> </a:t>
            </a:r>
            <a:endParaRPr lang="uk-UA" sz="3200" dirty="0" smtClean="0"/>
          </a:p>
        </p:txBody>
      </p:sp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5762625"/>
            <a:ext cx="2411412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6563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"/>
          <p:cNvSpPr txBox="1">
            <a:spLocks noGrp="1"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0030CDF-DBEC-4DF7-8CFD-77919B5C0912}" type="slidenum">
              <a:rPr lang="ru-RU" sz="1200"/>
              <a:pPr algn="r"/>
              <a:t>8</a:t>
            </a:fld>
            <a:endParaRPr lang="ru-RU" sz="1200"/>
          </a:p>
        </p:txBody>
      </p:sp>
      <p:sp>
        <p:nvSpPr>
          <p:cNvPr id="3789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2988" y="333375"/>
            <a:ext cx="7673975" cy="1143000"/>
          </a:xfrm>
        </p:spPr>
        <p:txBody>
          <a:bodyPr/>
          <a:lstStyle/>
          <a:p>
            <a:r>
              <a:rPr lang="en-US" sz="2700" smtClean="0"/>
              <a:t>State Service of Ukraine on Personal Data Protection</a:t>
            </a:r>
            <a:r>
              <a:rPr lang="en-US" sz="3500" smtClean="0"/>
              <a:t> </a:t>
            </a:r>
            <a:endParaRPr lang="ru-RU" sz="3500" smtClean="0"/>
          </a:p>
        </p:txBody>
      </p:sp>
      <p:sp>
        <p:nvSpPr>
          <p:cNvPr id="37892" name="Содержимое 2"/>
          <p:cNvSpPr>
            <a:spLocks noGrp="1"/>
          </p:cNvSpPr>
          <p:nvPr>
            <p:ph idx="4294967295"/>
          </p:nvPr>
        </p:nvSpPr>
        <p:spPr>
          <a:xfrm>
            <a:off x="1042988" y="1773238"/>
            <a:ext cx="7712075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100" b="1" dirty="0"/>
              <a:t>c</a:t>
            </a:r>
            <a:r>
              <a:rPr lang="en-US" sz="2100" b="1" dirty="0" smtClean="0"/>
              <a:t>ivil society involving -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100" b="1" dirty="0" smtClean="0"/>
              <a:t>support </a:t>
            </a:r>
            <a:r>
              <a:rPr lang="en-US" sz="2100" b="1" dirty="0" smtClean="0"/>
              <a:t>for corporative self-regulation: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2100" b="1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100" b="1" dirty="0" smtClean="0"/>
              <a:t>	</a:t>
            </a:r>
            <a:r>
              <a:rPr lang="en-US" sz="1700" dirty="0" smtClean="0">
                <a:solidFill>
                  <a:srgbClr val="FF0000"/>
                </a:solidFill>
              </a:rPr>
              <a:t>American Chamber of Commerce in Ukraine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700" dirty="0" smtClean="0"/>
              <a:t> Code of Conduct, part one – data transfer from Ukraine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7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700" dirty="0" smtClean="0"/>
              <a:t>	</a:t>
            </a:r>
            <a:r>
              <a:rPr lang="en-US" sz="1700" dirty="0" smtClean="0">
                <a:solidFill>
                  <a:srgbClr val="FF0000"/>
                </a:solidFill>
              </a:rPr>
              <a:t>European Business Association in Ukraine</a:t>
            </a:r>
            <a:r>
              <a:rPr lang="en-US" sz="1700" dirty="0" smtClean="0"/>
              <a:t>,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700" dirty="0" smtClean="0"/>
              <a:t>IT-committee Code of Conduct – data import from EU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7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700" dirty="0" smtClean="0"/>
              <a:t>	</a:t>
            </a:r>
            <a:r>
              <a:rPr lang="en-US" sz="1700" dirty="0" smtClean="0">
                <a:solidFill>
                  <a:srgbClr val="FF0000"/>
                </a:solidFill>
              </a:rPr>
              <a:t>Ukraine Interbank Payment System </a:t>
            </a:r>
            <a:r>
              <a:rPr lang="en-US" sz="1700" dirty="0" smtClean="0">
                <a:solidFill>
                  <a:srgbClr val="FF0000"/>
                </a:solidFill>
              </a:rPr>
              <a:t>Members </a:t>
            </a:r>
            <a:r>
              <a:rPr lang="en-US" sz="1700" dirty="0" smtClean="0">
                <a:solidFill>
                  <a:srgbClr val="FF0000"/>
                </a:solidFill>
              </a:rPr>
              <a:t>Association</a:t>
            </a:r>
            <a:r>
              <a:rPr lang="en-US" sz="1700" dirty="0" smtClean="0"/>
              <a:t>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700" dirty="0" smtClean="0"/>
              <a:t>Code of Conduct– data protection in anti-fraud IT-system</a:t>
            </a:r>
            <a:r>
              <a:rPr lang="en-US" sz="2400" b="1" dirty="0" smtClean="0"/>
              <a:t>	</a:t>
            </a: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	 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sz="2400" b="1" dirty="0" smtClean="0"/>
          </a:p>
        </p:txBody>
      </p:sp>
      <p:pic>
        <p:nvPicPr>
          <p:cNvPr id="3789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61338" y="0"/>
            <a:ext cx="9826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"/>
          <p:cNvSpPr txBox="1">
            <a:spLocks noGrp="1"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8C664CD-83CA-4654-9618-A80AFA1D9F63}" type="slidenum">
              <a:rPr lang="ru-RU" sz="1200"/>
              <a:pPr algn="r"/>
              <a:t>9</a:t>
            </a:fld>
            <a:endParaRPr lang="ru-RU" sz="1200"/>
          </a:p>
        </p:txBody>
      </p:sp>
      <p:sp>
        <p:nvSpPr>
          <p:cNvPr id="3993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2988" y="333375"/>
            <a:ext cx="7673975" cy="1143000"/>
          </a:xfrm>
        </p:spPr>
        <p:txBody>
          <a:bodyPr/>
          <a:lstStyle/>
          <a:p>
            <a:r>
              <a:rPr lang="en-US" sz="2700" smtClean="0"/>
              <a:t>State Service of Ukraine on Personal Data Protection</a:t>
            </a:r>
            <a:r>
              <a:rPr lang="en-US" sz="3500" smtClean="0"/>
              <a:t> </a:t>
            </a:r>
            <a:endParaRPr lang="ru-RU" sz="3500" smtClean="0"/>
          </a:p>
        </p:txBody>
      </p:sp>
      <p:sp>
        <p:nvSpPr>
          <p:cNvPr id="39940" name="Содержимое 2"/>
          <p:cNvSpPr>
            <a:spLocks noGrp="1"/>
          </p:cNvSpPr>
          <p:nvPr>
            <p:ph idx="4294967295"/>
          </p:nvPr>
        </p:nvSpPr>
        <p:spPr>
          <a:xfrm>
            <a:off x="1042988" y="1773238"/>
            <a:ext cx="7712075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100" b="1" dirty="0"/>
              <a:t>civil society involving -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100" b="1" dirty="0" smtClean="0"/>
              <a:t>support </a:t>
            </a:r>
            <a:r>
              <a:rPr lang="en-US" sz="2100" b="1" dirty="0" smtClean="0"/>
              <a:t>for corporative self-regulation: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7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Ukraine IT Association</a:t>
            </a:r>
            <a:r>
              <a:rPr lang="en-US" sz="2000" dirty="0" smtClean="0"/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/>
              <a:t>Data Protection Code of Conduct (in project only)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	IT-service outsourcing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	Software Engineering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(Privacy by Design, Privacy Enhanced Technology, </a:t>
            </a:r>
            <a:r>
              <a:rPr lang="en-US" sz="1600" dirty="0" err="1" smtClean="0"/>
              <a:t>etc</a:t>
            </a:r>
            <a:r>
              <a:rPr lang="en-US" sz="1600" dirty="0" smtClean="0"/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6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/>
              <a:t>  </a:t>
            </a: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	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	 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sz="2400" b="1" dirty="0" smtClean="0"/>
          </a:p>
        </p:txBody>
      </p:sp>
      <p:pic>
        <p:nvPicPr>
          <p:cNvPr id="3994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61338" y="0"/>
            <a:ext cx="9826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801 2013 KOZAK Moldova PDP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2801 2013 KOZAK Moldova PDP</Template>
  <TotalTime>83</TotalTime>
  <Words>357</Words>
  <Application>Microsoft Office PowerPoint</Application>
  <PresentationFormat>Экран (4:3)</PresentationFormat>
  <Paragraphs>192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2801 2013 KOZAK Moldova PDP</vt:lpstr>
      <vt:lpstr>State Service of Ukraine on Personal Data Protection.  </vt:lpstr>
      <vt:lpstr>Презентация PowerPoint</vt:lpstr>
      <vt:lpstr>Презентация PowerPoint</vt:lpstr>
      <vt:lpstr>Презентация PowerPoint</vt:lpstr>
      <vt:lpstr>State Service of Ukraine on Personal Data Protection </vt:lpstr>
      <vt:lpstr>State Service of Ukraine on Personal Data Protection </vt:lpstr>
      <vt:lpstr>State Service of Ukraine on Personal Data Protection </vt:lpstr>
      <vt:lpstr>State Service of Ukraine on Personal Data Protection </vt:lpstr>
      <vt:lpstr>State Service of Ukraine on Personal Data Protection </vt:lpstr>
      <vt:lpstr>State Service of Ukraine on Personal Data Protection </vt:lpstr>
      <vt:lpstr>State Service of Ukraine on Personal Data Protection </vt:lpstr>
      <vt:lpstr>State Service of Ukraine on Personal Data Protection </vt:lpstr>
      <vt:lpstr>Презентация PowerPoint</vt:lpstr>
      <vt:lpstr>Презентация PowerPoint</vt:lpstr>
      <vt:lpstr>State Service of Ukraine  on Personal Data Protection.  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Service of Ukraine on Personal Data Protection.  Activity report for 2011-2012</dc:title>
  <dc:creator>Админ</dc:creator>
  <cp:lastModifiedBy>Козак Володимир Федорович</cp:lastModifiedBy>
  <cp:revision>10</cp:revision>
  <dcterms:created xsi:type="dcterms:W3CDTF">2013-01-26T19:00:51Z</dcterms:created>
  <dcterms:modified xsi:type="dcterms:W3CDTF">2013-02-27T15:28:30Z</dcterms:modified>
</cp:coreProperties>
</file>