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1" r:id="rId13"/>
    <p:sldId id="257" r:id="rId14"/>
    <p:sldId id="259" r:id="rId15"/>
    <p:sldId id="274" r:id="rId16"/>
    <p:sldId id="260" r:id="rId17"/>
    <p:sldId id="258" r:id="rId18"/>
    <p:sldId id="262" r:id="rId19"/>
    <p:sldId id="263" r:id="rId20"/>
  </p:sldIdLst>
  <p:sldSz cx="9144000" cy="6858000" type="screen4x3"/>
  <p:notesSz cx="7010400" cy="9296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274784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422833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9022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77446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38518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16964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273398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267581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163124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371833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50270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DAE9-A823-4AFF-A399-C2F4D69F2273}" type="datetimeFigureOut">
              <a:rPr lang="sr-Latn-ME" smtClean="0"/>
              <a:pPr/>
              <a:t>8.4.2013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29129-E55F-416E-A3E3-2A1B4A9D27E9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="" xmlns:p14="http://schemas.microsoft.com/office/powerpoint/2010/main" val="296801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zlp@t-com.me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Seminar</a:t>
            </a:r>
            <a:r>
              <a:rPr lang="sr-Latn-ME" u="sng" dirty="0" smtClean="0"/>
              <a:t>: </a:t>
            </a:r>
            <a:r>
              <a:rPr lang="sr-Latn-ME" dirty="0" smtClean="0"/>
              <a:t>Zaštita podataka o ličnosti- Zakonska rješenja i primjena</a:t>
            </a:r>
            <a:endParaRPr lang="sr-Latn-M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653136"/>
            <a:ext cx="6696744" cy="1296144"/>
          </a:xfrm>
        </p:spPr>
        <p:txBody>
          <a:bodyPr>
            <a:normAutofit/>
          </a:bodyPr>
          <a:lstStyle/>
          <a:p>
            <a:r>
              <a:rPr lang="en-US" smtClean="0"/>
              <a:t>Beograd</a:t>
            </a:r>
            <a:r>
              <a:rPr lang="sr-Latn-ME" smtClean="0"/>
              <a:t>, </a:t>
            </a:r>
            <a:r>
              <a:rPr lang="en-US" dirty="0" err="1" smtClean="0"/>
              <a:t>april</a:t>
            </a:r>
            <a:r>
              <a:rPr lang="en-US" dirty="0" smtClean="0"/>
              <a:t> </a:t>
            </a:r>
            <a:r>
              <a:rPr lang="sr-Latn-ME" dirty="0" smtClean="0"/>
              <a:t>201</a:t>
            </a:r>
            <a:r>
              <a:rPr lang="en-US" dirty="0" smtClean="0"/>
              <a:t>3</a:t>
            </a:r>
            <a:r>
              <a:rPr lang="sr-Latn-ME" dirty="0" smtClean="0"/>
              <a:t>.godine</a:t>
            </a:r>
          </a:p>
          <a:p>
            <a:endParaRPr lang="sr-Latn-ME" dirty="0"/>
          </a:p>
        </p:txBody>
      </p:sp>
      <p:pic>
        <p:nvPicPr>
          <p:cNvPr id="4" name="Picture 5" descr="kljuc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224"/>
            <a:ext cx="2003668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854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9.Rukovaoci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Ko su rukovaoci zbirkama ličnih podataka?</a:t>
            </a:r>
          </a:p>
          <a:p>
            <a:pPr>
              <a:buNone/>
            </a:pPr>
            <a:endParaRPr lang="sr-Latn-ME" dirty="0" smtClean="0"/>
          </a:p>
          <a:p>
            <a:pPr>
              <a:buFontTx/>
              <a:buChar char="-"/>
            </a:pPr>
            <a:r>
              <a:rPr lang="en-US" dirty="0" smtClean="0"/>
              <a:t>O</a:t>
            </a:r>
            <a:r>
              <a:rPr lang="sr-Latn-ME" dirty="0" smtClean="0"/>
              <a:t>rgani državne uprave</a:t>
            </a:r>
          </a:p>
          <a:p>
            <a:pPr>
              <a:buFontTx/>
              <a:buChar char="-"/>
            </a:pPr>
            <a:r>
              <a:rPr lang="sr-Latn-ME" dirty="0" smtClean="0"/>
              <a:t>Organi lokalne samouprave ili lokalne uprave</a:t>
            </a:r>
          </a:p>
          <a:p>
            <a:pPr>
              <a:buFontTx/>
              <a:buChar char="-"/>
            </a:pPr>
            <a:r>
              <a:rPr lang="sr-Latn-ME" dirty="0" smtClean="0"/>
              <a:t>Privredna društva ili drugo pravno lice</a:t>
            </a:r>
          </a:p>
          <a:p>
            <a:pPr>
              <a:buFontTx/>
              <a:buChar char="-"/>
            </a:pPr>
            <a:r>
              <a:rPr lang="sr-Latn-ME" dirty="0" smtClean="0"/>
              <a:t>Preduzetnici ili fizičko lice</a:t>
            </a:r>
          </a:p>
          <a:p>
            <a:pPr algn="just">
              <a:buFontTx/>
              <a:buChar char="-"/>
            </a:pPr>
            <a:r>
              <a:rPr lang="sr-Latn-ME" dirty="0" smtClean="0"/>
              <a:t>Rukovaoci koji su osnovani van CG ili koji nemaju prebivalište u CG ako se oprema za obradu ličnih podataka nalazi u CG, izuzev ako se ta oprema koristi samo za prenos ličnih podataka preko teritorije CG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sr-Latn-ME" sz="3200" dirty="0" smtClean="0"/>
              <a:t>10.Prava lica čiji se podaci obrađuju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4137323"/>
          </a:xfrm>
        </p:spPr>
        <p:txBody>
          <a:bodyPr/>
          <a:lstStyle/>
          <a:p>
            <a:r>
              <a:rPr lang="sr-Latn-ME" dirty="0" smtClean="0"/>
              <a:t>Pravo na informaciju da li se vaši podaci obrađuju</a:t>
            </a:r>
          </a:p>
          <a:p>
            <a:r>
              <a:rPr lang="sr-Latn-ME" dirty="0" smtClean="0"/>
              <a:t>Pravo na uvid, ispravku i brisanje ličnih podataka</a:t>
            </a:r>
          </a:p>
          <a:p>
            <a:r>
              <a:rPr lang="sr-Latn-ME" dirty="0" smtClean="0"/>
              <a:t>Podnošenje Zahtjeva za zaštitu prava</a:t>
            </a:r>
          </a:p>
          <a:p>
            <a:r>
              <a:rPr lang="sr-Latn-ME" dirty="0" smtClean="0"/>
              <a:t>Podnošenje inicijative za vršenje nadzora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1.Evidencija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zbirki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ličnih podataka</a:t>
            </a:r>
            <a:endParaRPr lang="sr-Latn-M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265176" indent="-228600" algn="just">
              <a:buFont typeface="Wingdings" pitchFamily="2" charset="2"/>
              <a:buChar char="Ø"/>
              <a:defRPr/>
            </a:pPr>
            <a:endParaRPr lang="sr-Latn-ME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28600" algn="just">
              <a:buNone/>
              <a:defRPr/>
            </a:pPr>
            <a:endParaRPr lang="sr-Latn-ME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Evidencije i registri zbirki podataka o ličnosti</a:t>
            </a:r>
          </a:p>
          <a:p>
            <a:pPr algn="ctr"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26</a:t>
            </a: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Rukovalac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evidenciju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podataka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zbirkama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Evidencija iz stava 1 ovog člana sadrži:</a:t>
            </a:r>
          </a:p>
          <a:p>
            <a:pPr algn="just">
              <a:buNone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1) naziv zbirke ličnih podataka;</a:t>
            </a:r>
          </a:p>
          <a:p>
            <a:pPr algn="just">
              <a:buNone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pravni osnov za obradu ličnih podataka;</a:t>
            </a:r>
          </a:p>
          <a:p>
            <a:pPr algn="just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rukovaoca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prebivalište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boravište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adresu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4) svrhu obrade ličnih podataka;</a:t>
            </a:r>
          </a:p>
          <a:p>
            <a:pPr algn="just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6) vrste ličnih podataka sadržanih u zbirci ličnih podataka;</a:t>
            </a:r>
          </a:p>
          <a:p>
            <a:pPr algn="just">
              <a:buNone/>
              <a:defRPr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7) rok čuvanja i korišćenja ličnih podataka;</a:t>
            </a:r>
          </a:p>
          <a:p>
            <a:pPr algn="just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ličnih podataka,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prebivalište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boravište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adresu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iznošenju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Crne Gore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naznakom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ličnih podataka,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utvrnenu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potvrnenim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odrenenu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saglasnošću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rukovaoca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adekvatnosti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obezbjenivanja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bezbjednosti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Obrazac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vonenja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evidencije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utvrnuje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ministarstvo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sr-Latn-ME" sz="3700" dirty="0" smtClean="0">
                <a:latin typeface="Times New Roman" pitchFamily="18" charset="0"/>
                <a:cs typeface="Times New Roman" pitchFamily="18" charset="0"/>
              </a:rPr>
              <a:t>Ministarstvo unutrašnjih poslova i javne uprave, donijelo je </a:t>
            </a:r>
            <a:r>
              <a:rPr lang="sr-Latn-ME" sz="3700" b="1" dirty="0" smtClean="0">
                <a:latin typeface="Times New Roman" pitchFamily="18" charset="0"/>
                <a:cs typeface="Times New Roman" pitchFamily="18" charset="0"/>
              </a:rPr>
              <a:t>Pravilnik o obrascu i načinu vođenja evidencije podataka o zbirkama podataka o ličnosti.</a:t>
            </a:r>
            <a:endParaRPr lang="sr-Cyrl-RS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3700" b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ME" sz="3700" b="1" u="sng" dirty="0" smtClean="0">
                <a:latin typeface="Times New Roman" pitchFamily="18" charset="0"/>
                <a:cs typeface="Times New Roman" pitchFamily="18" charset="0"/>
              </a:rPr>
              <a:t>trana 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22 – </a:t>
            </a:r>
            <a:r>
              <a:rPr lang="sr-Latn-ME" sz="3700" b="1" u="sng" dirty="0" smtClean="0">
                <a:latin typeface="Times New Roman" pitchFamily="18" charset="0"/>
                <a:cs typeface="Times New Roman" pitchFamily="18" charset="0"/>
              </a:rPr>
              <a:t>Broj 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 73 </a:t>
            </a:r>
            <a:r>
              <a:rPr lang="sr-Latn-ME" sz="3700" b="1" u="sng" dirty="0" smtClean="0">
                <a:latin typeface="Times New Roman" pitchFamily="18" charset="0"/>
                <a:cs typeface="Times New Roman" pitchFamily="18" charset="0"/>
              </a:rPr>
              <a:t>Službeni list Crne Gore, 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sr-Latn-ME" sz="3700" b="1" u="sng" dirty="0" smtClean="0">
                <a:latin typeface="Times New Roman" pitchFamily="18" charset="0"/>
                <a:cs typeface="Times New Roman" pitchFamily="18" charset="0"/>
              </a:rPr>
              <a:t>decembar </a:t>
            </a: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2010.</a:t>
            </a:r>
            <a:r>
              <a:rPr lang="sr-Latn-ME" sz="3700" b="1" u="sng" dirty="0" smtClean="0">
                <a:latin typeface="Times New Roman" pitchFamily="18" charset="0"/>
                <a:cs typeface="Times New Roman" pitchFamily="18" charset="0"/>
              </a:rPr>
              <a:t>godine</a:t>
            </a:r>
          </a:p>
          <a:p>
            <a:pPr algn="just">
              <a:buNone/>
              <a:defRPr/>
            </a:pPr>
            <a:endParaRPr lang="sr-Latn-ME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403237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12.Saglasnost za uspostavljanje zbirke ličnih podataka</a:t>
            </a:r>
            <a:endParaRPr lang="sr-Latn-M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  <a:defRPr/>
            </a:pPr>
            <a:endParaRPr lang="en-US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27</a:t>
            </a:r>
          </a:p>
          <a:p>
            <a:pPr algn="just">
              <a:buNone/>
              <a:defRPr/>
            </a:pP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Rukovalac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obavezan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uspostavljanja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automatske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dostavi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obavještenje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nadzornom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organu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sadži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Na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postupiti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rukovalac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pl-PL" sz="3700" dirty="0" smtClean="0">
                <a:latin typeface="Times New Roman" pitchFamily="18" charset="0"/>
                <a:cs typeface="Times New Roman" pitchFamily="18" charset="0"/>
              </a:rPr>
              <a:t>zbirke ličnih podataka kad done do značajne izmjene u obradi ličnih podataka.</a:t>
            </a:r>
          </a:p>
          <a:p>
            <a:pPr algn="just">
              <a:buNone/>
              <a:defRPr/>
            </a:pP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stave 1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registre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evidencije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uspostavljene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  <a:defRPr/>
            </a:pP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Rukovalac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obavezan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uspostavljanja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automatske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ličnih podataka,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odredi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lice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odgovorno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za zaštitu ličnih podataka.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Rukovalac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službenika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vrše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pl-PL" sz="3700" dirty="0" smtClean="0">
                <a:latin typeface="Times New Roman" pitchFamily="18" charset="0"/>
                <a:cs typeface="Times New Roman" pitchFamily="18" charset="0"/>
              </a:rPr>
              <a:t>obradu ličnih podataka nije obavezan da odredi lice odgovorno za zaštitu ličnih podataka.</a:t>
            </a:r>
          </a:p>
          <a:p>
            <a:pPr algn="just">
              <a:buNone/>
              <a:defRPr/>
            </a:pP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sr-Latn-ME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28</a:t>
            </a:r>
          </a:p>
          <a:p>
            <a:pPr algn="just">
              <a:buNone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rukovalac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planira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automatsku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obradu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za prava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obavezan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svake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automatske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dobije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saglasnost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se:</a:t>
            </a:r>
          </a:p>
          <a:p>
            <a:pPr algn="just">
              <a:buNone/>
              <a:defRPr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1) predvi</a:t>
            </a:r>
            <a:r>
              <a:rPr lang="sr-Latn-ME" sz="3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a obrada posebnih kategorija ličnih podataka;</a:t>
            </a:r>
          </a:p>
          <a:p>
            <a:pPr algn="just"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predvi</a:t>
            </a:r>
            <a:r>
              <a:rPr lang="sr-Latn-ME" sz="3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procjenu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</a:t>
            </a:r>
            <a:r>
              <a:rPr lang="sr-Latn-ME" sz="3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uju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biometrijski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primjenjuju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je lice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dalo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saglasnost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obradu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obrada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neophodna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ispunjavanje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izmenu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rukovaoca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</a:t>
            </a:r>
          </a:p>
          <a:p>
            <a:pPr algn="just"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podataka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30725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ME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ME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Dostavljene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zbirke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ličnih podataka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r-Latn-ME" dirty="0"/>
          </a:p>
        </p:txBody>
      </p:sp>
      <p:graphicFrame>
        <p:nvGraphicFramePr>
          <p:cNvPr id="1026" name="Chart 8"/>
          <p:cNvGraphicFramePr>
            <a:graphicFrameLocks noGrp="1"/>
          </p:cNvGraphicFramePr>
          <p:nvPr>
            <p:ph idx="1"/>
          </p:nvPr>
        </p:nvGraphicFramePr>
        <p:xfrm>
          <a:off x="1474787" y="1781175"/>
          <a:ext cx="6194425" cy="4164013"/>
        </p:xfrm>
        <a:graphic>
          <a:graphicData uri="http://schemas.openxmlformats.org/presentationml/2006/ole">
            <p:oleObj spid="_x0000_s1027" r:id="rId3" imgW="6194073" imgH="4163929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437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sr-Latn-ME" dirty="0" smtClean="0"/>
              <a:t>14.Iznošenje ličnih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137323"/>
          </a:xfrm>
        </p:spPr>
        <p:txBody>
          <a:bodyPr/>
          <a:lstStyle/>
          <a:p>
            <a:r>
              <a:rPr lang="sr-Latn-ME" sz="2800" dirty="0" smtClean="0"/>
              <a:t>Saglasnost nadzornog organa</a:t>
            </a:r>
          </a:p>
          <a:p>
            <a:r>
              <a:rPr lang="sr-Latn-ME" sz="2800" dirty="0" smtClean="0"/>
              <a:t>Saglasnost lica čiji se podaci iznose</a:t>
            </a:r>
          </a:p>
          <a:p>
            <a:r>
              <a:rPr lang="sr-Latn-ME" sz="2800" dirty="0" smtClean="0"/>
              <a:t>Zemlje članice EU i evropskog ekonomskog prostora </a:t>
            </a:r>
          </a:p>
          <a:p>
            <a:r>
              <a:rPr lang="sr-Latn-ME" sz="2800" dirty="0" smtClean="0"/>
              <a:t>Zemlje koje imaju adekvatan stepen zaštite ličnih podataka</a:t>
            </a:r>
          </a:p>
          <a:p>
            <a:r>
              <a:rPr lang="sr-Latn-ME" sz="2800" dirty="0" smtClean="0"/>
              <a:t>Ugovor o iznošenju podataka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15. Flajeri</a:t>
            </a:r>
            <a:endParaRPr lang="sr-Latn-ME" dirty="0"/>
          </a:p>
        </p:txBody>
      </p:sp>
      <p:pic>
        <p:nvPicPr>
          <p:cNvPr id="4" name="Content Placeholder 6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3" y="1916833"/>
            <a:ext cx="4104455" cy="4392488"/>
          </a:xfrm>
        </p:spPr>
      </p:pic>
      <p:pic>
        <p:nvPicPr>
          <p:cNvPr id="5" name="Content Placeholder 7" descr="2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44008" y="1916832"/>
            <a:ext cx="3960440" cy="4320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71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16.Video nadzor</a:t>
            </a:r>
            <a:endParaRPr lang="sr-Latn-ME" dirty="0"/>
          </a:p>
        </p:txBody>
      </p:sp>
      <p:pic>
        <p:nvPicPr>
          <p:cNvPr id="4" name="Content Placeholder 6" descr="video nadzor Flaj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38301"/>
            <a:ext cx="9144000" cy="5319699"/>
          </a:xfrm>
        </p:spPr>
      </p:pic>
    </p:spTree>
    <p:extLst>
      <p:ext uri="{BB962C8B-B14F-4D97-AF65-F5344CB8AC3E}">
        <p14:creationId xmlns="" xmlns:p14="http://schemas.microsoft.com/office/powerpoint/2010/main" val="33244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17.Web sajt</a:t>
            </a:r>
            <a:endParaRPr lang="sr-Latn-ME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66524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Hvala na pažnji!</a:t>
            </a:r>
            <a:endParaRPr lang="sr-Latn-ME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44824"/>
            <a:ext cx="23050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9512" y="458112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Odsjek za predmete i žalbe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Biljana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Bo</a:t>
            </a: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žić, savjetnica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B95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C00000"/>
              </a:solidFill>
              <a:hlinkClick r:id="rId3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B95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telefo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733256"/>
            <a:ext cx="9667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43609" y="4437112"/>
            <a:ext cx="44574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sr-Latn-ME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020/6</a:t>
            </a:r>
            <a:r>
              <a:rPr lang="sr-Latn-ME" b="1" smtClean="0">
                <a:latin typeface="Times New Roman" pitchFamily="18" charset="0"/>
                <a:cs typeface="Times New Roman" pitchFamily="18" charset="0"/>
              </a:rPr>
              <a:t>34-883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5805264"/>
            <a:ext cx="332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sr-Latn-ME" b="1" dirty="0" smtClean="0">
                <a:latin typeface="Times New Roman" pitchFamily="18" charset="0"/>
                <a:cs typeface="Times New Roman" pitchFamily="18" charset="0"/>
              </a:rPr>
              <a:t>biljana.bozic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@t-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com.me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emai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5589240"/>
            <a:ext cx="1112838" cy="85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9841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1.Pojam </a:t>
            </a:r>
            <a:r>
              <a:rPr lang="en-US" dirty="0" err="1" smtClean="0"/>
              <a:t>privatnosti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Šta je privatnost?</a:t>
            </a:r>
          </a:p>
          <a:p>
            <a:pPr>
              <a:buNone/>
            </a:pPr>
            <a:endParaRPr lang="sr-Latn-M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M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“Privatnost je pravo da se lice ostavi na miru”- Louis Brandejs (1890)</a:t>
            </a:r>
          </a:p>
          <a:p>
            <a:pPr algn="just"/>
            <a:endParaRPr lang="sr-Latn-M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“Privatnost je zahtjev pojedinica da sami utvrde kada, na koji način i do koje mjere se informacije o njima prenose drugim licima”- Alan F. Westin (1967)</a:t>
            </a:r>
          </a:p>
          <a:p>
            <a:pPr algn="just">
              <a:buNone/>
            </a:pPr>
            <a:endParaRPr lang="sr-Latn-M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“Privatnost kao društvena norma je pitanje prošlosti”- Mark Zuckerberg</a:t>
            </a:r>
          </a:p>
          <a:p>
            <a:pPr algn="just">
              <a:buNone/>
            </a:pPr>
            <a:endParaRPr lang="sr-Latn-M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000" dirty="0" smtClean="0">
                <a:latin typeface="Times New Roman" pitchFamily="18" charset="0"/>
                <a:cs typeface="Times New Roman" pitchFamily="18" charset="0"/>
              </a:rPr>
              <a:t>“Ako privatnost nije zaštićena zakonom onda će privatnost imati samo oni koji su iznad zakona”- Philip R. Zimmerman</a:t>
            </a:r>
          </a:p>
          <a:p>
            <a:endParaRPr lang="sr-Latn-ME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2.Međunarodno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Evropska Konvencija o zaštiti ljudskih prava i sloboda 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Konvencija 108 o zaštiti podataka prilikom automatske obrade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Direktiva 95/46/EC o zaštiti građana u vezi sa obradom podataka o ličnosti i slobodnom kretanju takvih podataka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Direktiva 2002/58/EC u vezi sa obradom ličnih podataka i zaštite privatnosti u elektronskom komunikacionom sektoru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Direktiva 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6/24/EC o zadržavanju generisanih podataka ili obrađenih podataka  (dopuna Direktive 2002/58/EC)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3.Domaća regulativa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r-Latn-ME" dirty="0" smtClean="0"/>
              <a:t>Ustav CG (čl. 43)</a:t>
            </a:r>
          </a:p>
          <a:p>
            <a:pPr>
              <a:buNone/>
            </a:pPr>
            <a:r>
              <a:rPr lang="sr-Latn-ME" dirty="0" smtClean="0"/>
              <a:t>“Jemči se zaštita podataka o ličnosti svakom licu”</a:t>
            </a:r>
          </a:p>
          <a:p>
            <a:pPr>
              <a:buNone/>
            </a:pPr>
            <a:endParaRPr lang="sr-Latn-ME" dirty="0" smtClean="0"/>
          </a:p>
          <a:p>
            <a:r>
              <a:rPr lang="sr-Latn-ME" dirty="0" smtClean="0"/>
              <a:t>Zakon o zaštiti podataka o ličnosti</a:t>
            </a:r>
            <a:endParaRPr lang="en-US" dirty="0"/>
          </a:p>
        </p:txBody>
      </p:sp>
      <p:pic>
        <p:nvPicPr>
          <p:cNvPr id="4" name="Picture 3" descr="S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509120"/>
            <a:ext cx="2592288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sr-Latn-ME" dirty="0" smtClean="0"/>
              <a:t>4.Osnovni principi i načela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sr-Latn-ME" dirty="0" smtClean="0"/>
              <a:t>Zabrana diskriminacije</a:t>
            </a:r>
          </a:p>
          <a:p>
            <a:r>
              <a:rPr lang="sr-Latn-ME" dirty="0" smtClean="0"/>
              <a:t>Načelo srazmjernosti</a:t>
            </a:r>
          </a:p>
          <a:p>
            <a:r>
              <a:rPr lang="sr-Latn-ME" dirty="0" smtClean="0"/>
              <a:t>Načelo ažurnosti i tačnosti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5.Lični podaci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Šta je lični podatak?</a:t>
            </a:r>
          </a:p>
          <a:p>
            <a:pPr algn="just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ični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fizičko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čiji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identitet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utvr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utvrditi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” (član 9 tačke 1 i 9 Zakona o z.p.o.l)</a:t>
            </a:r>
          </a:p>
          <a:p>
            <a:pPr algn="just">
              <a:buNone/>
            </a:pPr>
            <a:endParaRPr lang="sr-Latn-ME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ME" sz="2800" b="1" dirty="0" smtClean="0">
                <a:latin typeface="Times New Roman" pitchFamily="18" charset="0"/>
                <a:cs typeface="Times New Roman" pitchFamily="18" charset="0"/>
              </a:rPr>
              <a:t>    Lični podaci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: ime i prezime, datum rođenja, JMBG, broj lične karte, broj zdravstvene knjižice...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6.Izuzeci od primjene Zakona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ada se odredbe Zakona o zaštiti podataka o ličnosti ne primjenjuju?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„Ovaj zakon, izuzev odredaba o nadzoru, ne primjenjuje se na obradu ličnih podataka za potrebe odbrane i nacionalne bezbjednosti, ukoliko posebnim zakonom nije drukčije propisano.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primjenjuje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fizičko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lice,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obradu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ličnih podataka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” (član 8)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7.Pravni osnov za obradu ličnih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r-Latn-ME" dirty="0" smtClean="0"/>
              <a:t>Zakonska ovlašćenja</a:t>
            </a:r>
          </a:p>
          <a:p>
            <a:endParaRPr lang="sr-Latn-ME" dirty="0" smtClean="0"/>
          </a:p>
          <a:p>
            <a:r>
              <a:rPr lang="sr-Latn-ME" dirty="0" smtClean="0"/>
              <a:t>Pisana saglasnost lica čiji se podaci obrađuju (prethodna saglasnost)</a:t>
            </a:r>
          </a:p>
          <a:p>
            <a:endParaRPr lang="sr-Latn-M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sr-Latn-ME" dirty="0" smtClean="0"/>
              <a:t>8. Obrada ličnih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sr-Latn-ME" dirty="0" smtClean="0"/>
              <a:t>Šta je obrada ličnih podataka?</a:t>
            </a:r>
          </a:p>
          <a:p>
            <a:pPr algn="just">
              <a:buNone/>
            </a:pPr>
            <a:r>
              <a:rPr lang="sr-Latn-ME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“O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ličnih podataka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automatski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evidentiraju,snimaju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organizuju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čuvaju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mijenjaju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povlače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uvid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otkrivaju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prenosa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objavljuju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dostupnim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svrstavaju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kombinuju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blokiraju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brišu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uništavaju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radnja koja se vrši na ličnim podacima” (član 9 tačka 2)</a:t>
            </a:r>
          </a:p>
          <a:p>
            <a:pPr algn="just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Unos podataka, brisanje, ažuriranje, uvid, kopiranje....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1116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Office Excel 97-2003 Worksheet</vt:lpstr>
      <vt:lpstr>Seminar: Zaštita podataka o ličnosti- Zakonska rješenja i primjena</vt:lpstr>
      <vt:lpstr>1.Pojam privatnosti</vt:lpstr>
      <vt:lpstr>2.Međunarodno pravo</vt:lpstr>
      <vt:lpstr>3.Domaća regulativa</vt:lpstr>
      <vt:lpstr>4.Osnovni principi i načela</vt:lpstr>
      <vt:lpstr>5.Lični podaci</vt:lpstr>
      <vt:lpstr>6.Izuzeci od primjene Zakona</vt:lpstr>
      <vt:lpstr>7.Pravni osnov za obradu ličnih podataka</vt:lpstr>
      <vt:lpstr>8. Obrada ličnih podataka</vt:lpstr>
      <vt:lpstr>9.Rukovaoci</vt:lpstr>
      <vt:lpstr>10.Prava lica čiji se podaci obrađuju</vt:lpstr>
      <vt:lpstr>11.Evidencija zbirki ličnih podataka</vt:lpstr>
      <vt:lpstr>12.Saglasnost za uspostavljanje zbirke ličnih podataka</vt:lpstr>
      <vt:lpstr> 13. Dostavljene zbirke ličnih podataka </vt:lpstr>
      <vt:lpstr>14.Iznošenje ličnih podataka</vt:lpstr>
      <vt:lpstr>15. Flajeri</vt:lpstr>
      <vt:lpstr>16.Video nadzor</vt:lpstr>
      <vt:lpstr>17.Web sajt</vt:lpstr>
      <vt:lpstr>Hvala na pažnji!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azlp</cp:lastModifiedBy>
  <cp:revision>44</cp:revision>
  <dcterms:created xsi:type="dcterms:W3CDTF">2012-11-29T21:05:37Z</dcterms:created>
  <dcterms:modified xsi:type="dcterms:W3CDTF">2013-04-08T12:29:00Z</dcterms:modified>
</cp:coreProperties>
</file>